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0" r:id="rId20"/>
    <p:sldId id="318" r:id="rId21"/>
    <p:sldId id="301" r:id="rId22"/>
    <p:sldId id="302" r:id="rId23"/>
    <p:sldId id="303" r:id="rId24"/>
    <p:sldId id="304" r:id="rId25"/>
    <p:sldId id="305" r:id="rId26"/>
    <p:sldId id="317" r:id="rId27"/>
    <p:sldId id="306" r:id="rId28"/>
    <p:sldId id="307" r:id="rId29"/>
    <p:sldId id="308" r:id="rId30"/>
    <p:sldId id="309" r:id="rId31"/>
    <p:sldId id="310" r:id="rId32"/>
    <p:sldId id="319" r:id="rId33"/>
    <p:sldId id="274" r:id="rId34"/>
    <p:sldId id="275" r:id="rId35"/>
    <p:sldId id="276" r:id="rId36"/>
    <p:sldId id="277" r:id="rId37"/>
  </p:sldIdLst>
  <p:sldSz cx="9144000" cy="5143500" type="screen16x9"/>
  <p:notesSz cx="6858000" cy="9144000"/>
  <p:embeddedFontLst>
    <p:embeddedFont>
      <p:font typeface="Amatic SC" panose="00000500000000000000" pitchFamily="2" charset="-79"/>
      <p:regular r:id="rId39"/>
      <p:bold r:id="rId40"/>
    </p:embeddedFont>
    <p:embeddedFont>
      <p:font typeface="Avenir LT Std 55 Roman" panose="020B0503020203020204" pitchFamily="34" charset="0"/>
      <p:regular r:id="rId41"/>
      <p:italic r:id="rId42"/>
    </p:embeddedFont>
    <p:embeddedFont>
      <p:font typeface="News701 BT" panose="02040603040505090204" pitchFamily="18" charset="0"/>
      <p:bold r:id="rId43"/>
      <p:italic r:id="rId44"/>
    </p:embeddedFont>
    <p:embeddedFont>
      <p:font typeface="Source Code Pro" panose="020B0509030403020204" pitchFamily="49"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A62AE-9B1D-4FAD-BEB2-BF4D7B4F6202}" v="5" dt="2023-03-20T01:26:18.1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0" y="13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ael Quezada Gaete" userId="726f8a36f3360975" providerId="LiveId" clId="{C41A62AE-9B1D-4FAD-BEB2-BF4D7B4F6202}"/>
    <pc:docChg chg="undo redo custSel addSld modSld sldOrd">
      <pc:chgData name="Rafael Quezada Gaete" userId="726f8a36f3360975" providerId="LiveId" clId="{C41A62AE-9B1D-4FAD-BEB2-BF4D7B4F6202}" dt="2023-03-20T01:41:16.907" v="403" actId="20577"/>
      <pc:docMkLst>
        <pc:docMk/>
      </pc:docMkLst>
      <pc:sldChg chg="modSp mod">
        <pc:chgData name="Rafael Quezada Gaete" userId="726f8a36f3360975" providerId="LiveId" clId="{C41A62AE-9B1D-4FAD-BEB2-BF4D7B4F6202}" dt="2023-03-20T01:02:17.099" v="21" actId="20577"/>
        <pc:sldMkLst>
          <pc:docMk/>
          <pc:sldMk cId="0" sldId="256"/>
        </pc:sldMkLst>
        <pc:spChg chg="mod">
          <ac:chgData name="Rafael Quezada Gaete" userId="726f8a36f3360975" providerId="LiveId" clId="{C41A62AE-9B1D-4FAD-BEB2-BF4D7B4F6202}" dt="2023-03-20T01:02:17.099" v="21" actId="20577"/>
          <ac:spMkLst>
            <pc:docMk/>
            <pc:sldMk cId="0" sldId="256"/>
            <ac:spMk id="57" creationId="{00000000-0000-0000-0000-000000000000}"/>
          </ac:spMkLst>
        </pc:spChg>
      </pc:sldChg>
      <pc:sldChg chg="modSp mod">
        <pc:chgData name="Rafael Quezada Gaete" userId="726f8a36f3360975" providerId="LiveId" clId="{C41A62AE-9B1D-4FAD-BEB2-BF4D7B4F6202}" dt="2023-03-20T01:02:31.676" v="25" actId="27636"/>
        <pc:sldMkLst>
          <pc:docMk/>
          <pc:sldMk cId="0" sldId="259"/>
        </pc:sldMkLst>
        <pc:spChg chg="mod">
          <ac:chgData name="Rafael Quezada Gaete" userId="726f8a36f3360975" providerId="LiveId" clId="{C41A62AE-9B1D-4FAD-BEB2-BF4D7B4F6202}" dt="2023-03-20T01:02:31.676" v="25" actId="27636"/>
          <ac:spMkLst>
            <pc:docMk/>
            <pc:sldMk cId="0" sldId="259"/>
            <ac:spMk id="74" creationId="{00000000-0000-0000-0000-000000000000}"/>
          </ac:spMkLst>
        </pc:spChg>
      </pc:sldChg>
      <pc:sldChg chg="modSp mod">
        <pc:chgData name="Rafael Quezada Gaete" userId="726f8a36f3360975" providerId="LiveId" clId="{C41A62AE-9B1D-4FAD-BEB2-BF4D7B4F6202}" dt="2023-03-20T01:03:41.843" v="32" actId="20577"/>
        <pc:sldMkLst>
          <pc:docMk/>
          <pc:sldMk cId="0" sldId="261"/>
        </pc:sldMkLst>
        <pc:spChg chg="mod">
          <ac:chgData name="Rafael Quezada Gaete" userId="726f8a36f3360975" providerId="LiveId" clId="{C41A62AE-9B1D-4FAD-BEB2-BF4D7B4F6202}" dt="2023-03-20T01:03:41.843" v="32" actId="20577"/>
          <ac:spMkLst>
            <pc:docMk/>
            <pc:sldMk cId="0" sldId="261"/>
            <ac:spMk id="85" creationId="{00000000-0000-0000-0000-000000000000}"/>
          </ac:spMkLst>
        </pc:spChg>
      </pc:sldChg>
      <pc:sldChg chg="modSp mod">
        <pc:chgData name="Rafael Quezada Gaete" userId="726f8a36f3360975" providerId="LiveId" clId="{C41A62AE-9B1D-4FAD-BEB2-BF4D7B4F6202}" dt="2023-03-20T01:06:50.052" v="107" actId="27636"/>
        <pc:sldMkLst>
          <pc:docMk/>
          <pc:sldMk cId="0" sldId="263"/>
        </pc:sldMkLst>
        <pc:spChg chg="mod">
          <ac:chgData name="Rafael Quezada Gaete" userId="726f8a36f3360975" providerId="LiveId" clId="{C41A62AE-9B1D-4FAD-BEB2-BF4D7B4F6202}" dt="2023-03-20T01:06:50.046" v="106" actId="27636"/>
          <ac:spMkLst>
            <pc:docMk/>
            <pc:sldMk cId="0" sldId="263"/>
            <ac:spMk id="96" creationId="{00000000-0000-0000-0000-000000000000}"/>
          </ac:spMkLst>
        </pc:spChg>
        <pc:spChg chg="mod">
          <ac:chgData name="Rafael Quezada Gaete" userId="726f8a36f3360975" providerId="LiveId" clId="{C41A62AE-9B1D-4FAD-BEB2-BF4D7B4F6202}" dt="2023-03-20T01:06:50.052" v="107" actId="27636"/>
          <ac:spMkLst>
            <pc:docMk/>
            <pc:sldMk cId="0" sldId="263"/>
            <ac:spMk id="97" creationId="{00000000-0000-0000-0000-000000000000}"/>
          </ac:spMkLst>
        </pc:spChg>
      </pc:sldChg>
      <pc:sldChg chg="addSp delSp modSp mod">
        <pc:chgData name="Rafael Quezada Gaete" userId="726f8a36f3360975" providerId="LiveId" clId="{C41A62AE-9B1D-4FAD-BEB2-BF4D7B4F6202}" dt="2023-03-20T01:06:22.101" v="102" actId="14100"/>
        <pc:sldMkLst>
          <pc:docMk/>
          <pc:sldMk cId="0" sldId="265"/>
        </pc:sldMkLst>
        <pc:spChg chg="add del">
          <ac:chgData name="Rafael Quezada Gaete" userId="726f8a36f3360975" providerId="LiveId" clId="{C41A62AE-9B1D-4FAD-BEB2-BF4D7B4F6202}" dt="2023-03-20T01:04:25.376" v="42" actId="22"/>
          <ac:spMkLst>
            <pc:docMk/>
            <pc:sldMk cId="0" sldId="265"/>
            <ac:spMk id="3" creationId="{6CF750B5-8A56-BC9E-5BEE-1B68F0330C41}"/>
          </ac:spMkLst>
        </pc:spChg>
        <pc:spChg chg="add mod">
          <ac:chgData name="Rafael Quezada Gaete" userId="726f8a36f3360975" providerId="LiveId" clId="{C41A62AE-9B1D-4FAD-BEB2-BF4D7B4F6202}" dt="2023-03-20T01:06:22.101" v="102" actId="14100"/>
          <ac:spMkLst>
            <pc:docMk/>
            <pc:sldMk cId="0" sldId="265"/>
            <ac:spMk id="5" creationId="{1A8F17C8-F809-65F4-7A58-E703154D0F22}"/>
          </ac:spMkLst>
        </pc:spChg>
        <pc:spChg chg="mod">
          <ac:chgData name="Rafael Quezada Gaete" userId="726f8a36f3360975" providerId="LiveId" clId="{C41A62AE-9B1D-4FAD-BEB2-BF4D7B4F6202}" dt="2023-03-20T01:06:05.585" v="99" actId="20577"/>
          <ac:spMkLst>
            <pc:docMk/>
            <pc:sldMk cId="0" sldId="265"/>
            <ac:spMk id="111" creationId="{00000000-0000-0000-0000-000000000000}"/>
          </ac:spMkLst>
        </pc:spChg>
      </pc:sldChg>
      <pc:sldChg chg="modSp mod">
        <pc:chgData name="Rafael Quezada Gaete" userId="726f8a36f3360975" providerId="LiveId" clId="{C41A62AE-9B1D-4FAD-BEB2-BF4D7B4F6202}" dt="2023-03-20T01:40:52.999" v="397" actId="20577"/>
        <pc:sldMkLst>
          <pc:docMk/>
          <pc:sldMk cId="0" sldId="267"/>
        </pc:sldMkLst>
        <pc:spChg chg="mod">
          <ac:chgData name="Rafael Quezada Gaete" userId="726f8a36f3360975" providerId="LiveId" clId="{C41A62AE-9B1D-4FAD-BEB2-BF4D7B4F6202}" dt="2023-03-20T01:40:52.999" v="397" actId="20577"/>
          <ac:spMkLst>
            <pc:docMk/>
            <pc:sldMk cId="0" sldId="267"/>
            <ac:spMk id="122" creationId="{00000000-0000-0000-0000-000000000000}"/>
          </ac:spMkLst>
        </pc:spChg>
      </pc:sldChg>
      <pc:sldChg chg="addSp modSp mod">
        <pc:chgData name="Rafael Quezada Gaete" userId="726f8a36f3360975" providerId="LiveId" clId="{C41A62AE-9B1D-4FAD-BEB2-BF4D7B4F6202}" dt="2023-03-20T01:41:16.907" v="403" actId="20577"/>
        <pc:sldMkLst>
          <pc:docMk/>
          <pc:sldMk cId="0" sldId="268"/>
        </pc:sldMkLst>
        <pc:spChg chg="add mod">
          <ac:chgData name="Rafael Quezada Gaete" userId="726f8a36f3360975" providerId="LiveId" clId="{C41A62AE-9B1D-4FAD-BEB2-BF4D7B4F6202}" dt="2023-03-20T01:11:42.231" v="334" actId="20577"/>
          <ac:spMkLst>
            <pc:docMk/>
            <pc:sldMk cId="0" sldId="268"/>
            <ac:spMk id="2" creationId="{1794FE6C-4B90-92EC-5A43-7D3F94AA1CE7}"/>
          </ac:spMkLst>
        </pc:spChg>
        <pc:spChg chg="mod">
          <ac:chgData name="Rafael Quezada Gaete" userId="726f8a36f3360975" providerId="LiveId" clId="{C41A62AE-9B1D-4FAD-BEB2-BF4D7B4F6202}" dt="2023-03-20T01:41:08.212" v="400" actId="20577"/>
          <ac:spMkLst>
            <pc:docMk/>
            <pc:sldMk cId="0" sldId="268"/>
            <ac:spMk id="129" creationId="{00000000-0000-0000-0000-000000000000}"/>
          </ac:spMkLst>
        </pc:spChg>
        <pc:spChg chg="mod">
          <ac:chgData name="Rafael Quezada Gaete" userId="726f8a36f3360975" providerId="LiveId" clId="{C41A62AE-9B1D-4FAD-BEB2-BF4D7B4F6202}" dt="2023-03-20T01:41:16.907" v="403" actId="20577"/>
          <ac:spMkLst>
            <pc:docMk/>
            <pc:sldMk cId="0" sldId="268"/>
            <ac:spMk id="130" creationId="{00000000-0000-0000-0000-000000000000}"/>
          </ac:spMkLst>
        </pc:spChg>
      </pc:sldChg>
      <pc:sldChg chg="addSp delSp modSp mod">
        <pc:chgData name="Rafael Quezada Gaete" userId="726f8a36f3360975" providerId="LiveId" clId="{C41A62AE-9B1D-4FAD-BEB2-BF4D7B4F6202}" dt="2023-03-20T01:26:23.210" v="391" actId="1076"/>
        <pc:sldMkLst>
          <pc:docMk/>
          <pc:sldMk cId="0" sldId="276"/>
        </pc:sldMkLst>
        <pc:spChg chg="mod">
          <ac:chgData name="Rafael Quezada Gaete" userId="726f8a36f3360975" providerId="LiveId" clId="{C41A62AE-9B1D-4FAD-BEB2-BF4D7B4F6202}" dt="2023-03-20T01:25:08.978" v="384" actId="20577"/>
          <ac:spMkLst>
            <pc:docMk/>
            <pc:sldMk cId="0" sldId="276"/>
            <ac:spMk id="191" creationId="{00000000-0000-0000-0000-000000000000}"/>
          </ac:spMkLst>
        </pc:spChg>
        <pc:picChg chg="add mod">
          <ac:chgData name="Rafael Quezada Gaete" userId="726f8a36f3360975" providerId="LiveId" clId="{C41A62AE-9B1D-4FAD-BEB2-BF4D7B4F6202}" dt="2023-03-20T01:26:23.210" v="391" actId="1076"/>
          <ac:picMkLst>
            <pc:docMk/>
            <pc:sldMk cId="0" sldId="276"/>
            <ac:picMk id="3" creationId="{631511B5-CC74-46C0-ED26-498BEEBA11F3}"/>
          </ac:picMkLst>
        </pc:picChg>
        <pc:picChg chg="del">
          <ac:chgData name="Rafael Quezada Gaete" userId="726f8a36f3360975" providerId="LiveId" clId="{C41A62AE-9B1D-4FAD-BEB2-BF4D7B4F6202}" dt="2023-03-20T01:25:11.183" v="385" actId="478"/>
          <ac:picMkLst>
            <pc:docMk/>
            <pc:sldMk cId="0" sldId="276"/>
            <ac:picMk id="192" creationId="{00000000-0000-0000-0000-000000000000}"/>
          </ac:picMkLst>
        </pc:picChg>
      </pc:sldChg>
      <pc:sldChg chg="add">
        <pc:chgData name="Rafael Quezada Gaete" userId="726f8a36f3360975" providerId="LiveId" clId="{C41A62AE-9B1D-4FAD-BEB2-BF4D7B4F6202}" dt="2023-03-20T01:17:53.636" v="335"/>
        <pc:sldMkLst>
          <pc:docMk/>
          <pc:sldMk cId="1257012417" sldId="290"/>
        </pc:sldMkLst>
      </pc:sldChg>
      <pc:sldChg chg="add">
        <pc:chgData name="Rafael Quezada Gaete" userId="726f8a36f3360975" providerId="LiveId" clId="{C41A62AE-9B1D-4FAD-BEB2-BF4D7B4F6202}" dt="2023-03-20T01:17:53.636" v="335"/>
        <pc:sldMkLst>
          <pc:docMk/>
          <pc:sldMk cId="1450403383" sldId="301"/>
        </pc:sldMkLst>
      </pc:sldChg>
      <pc:sldChg chg="add">
        <pc:chgData name="Rafael Quezada Gaete" userId="726f8a36f3360975" providerId="LiveId" clId="{C41A62AE-9B1D-4FAD-BEB2-BF4D7B4F6202}" dt="2023-03-20T01:17:53.636" v="335"/>
        <pc:sldMkLst>
          <pc:docMk/>
          <pc:sldMk cId="667829203" sldId="302"/>
        </pc:sldMkLst>
      </pc:sldChg>
      <pc:sldChg chg="add">
        <pc:chgData name="Rafael Quezada Gaete" userId="726f8a36f3360975" providerId="LiveId" clId="{C41A62AE-9B1D-4FAD-BEB2-BF4D7B4F6202}" dt="2023-03-20T01:17:53.636" v="335"/>
        <pc:sldMkLst>
          <pc:docMk/>
          <pc:sldMk cId="4257369593" sldId="303"/>
        </pc:sldMkLst>
      </pc:sldChg>
      <pc:sldChg chg="add">
        <pc:chgData name="Rafael Quezada Gaete" userId="726f8a36f3360975" providerId="LiveId" clId="{C41A62AE-9B1D-4FAD-BEB2-BF4D7B4F6202}" dt="2023-03-20T01:17:53.636" v="335"/>
        <pc:sldMkLst>
          <pc:docMk/>
          <pc:sldMk cId="2174960462" sldId="304"/>
        </pc:sldMkLst>
      </pc:sldChg>
      <pc:sldChg chg="add">
        <pc:chgData name="Rafael Quezada Gaete" userId="726f8a36f3360975" providerId="LiveId" clId="{C41A62AE-9B1D-4FAD-BEB2-BF4D7B4F6202}" dt="2023-03-20T01:17:53.636" v="335"/>
        <pc:sldMkLst>
          <pc:docMk/>
          <pc:sldMk cId="711926505" sldId="305"/>
        </pc:sldMkLst>
      </pc:sldChg>
      <pc:sldChg chg="add">
        <pc:chgData name="Rafael Quezada Gaete" userId="726f8a36f3360975" providerId="LiveId" clId="{C41A62AE-9B1D-4FAD-BEB2-BF4D7B4F6202}" dt="2023-03-20T01:17:53.636" v="335"/>
        <pc:sldMkLst>
          <pc:docMk/>
          <pc:sldMk cId="3356125224" sldId="306"/>
        </pc:sldMkLst>
      </pc:sldChg>
      <pc:sldChg chg="add">
        <pc:chgData name="Rafael Quezada Gaete" userId="726f8a36f3360975" providerId="LiveId" clId="{C41A62AE-9B1D-4FAD-BEB2-BF4D7B4F6202}" dt="2023-03-20T01:17:53.636" v="335"/>
        <pc:sldMkLst>
          <pc:docMk/>
          <pc:sldMk cId="1433455164" sldId="307"/>
        </pc:sldMkLst>
      </pc:sldChg>
      <pc:sldChg chg="add">
        <pc:chgData name="Rafael Quezada Gaete" userId="726f8a36f3360975" providerId="LiveId" clId="{C41A62AE-9B1D-4FAD-BEB2-BF4D7B4F6202}" dt="2023-03-20T01:17:53.636" v="335"/>
        <pc:sldMkLst>
          <pc:docMk/>
          <pc:sldMk cId="3999774235" sldId="308"/>
        </pc:sldMkLst>
      </pc:sldChg>
      <pc:sldChg chg="add">
        <pc:chgData name="Rafael Quezada Gaete" userId="726f8a36f3360975" providerId="LiveId" clId="{C41A62AE-9B1D-4FAD-BEB2-BF4D7B4F6202}" dt="2023-03-20T01:17:53.636" v="335"/>
        <pc:sldMkLst>
          <pc:docMk/>
          <pc:sldMk cId="3211037634" sldId="309"/>
        </pc:sldMkLst>
      </pc:sldChg>
      <pc:sldChg chg="add">
        <pc:chgData name="Rafael Quezada Gaete" userId="726f8a36f3360975" providerId="LiveId" clId="{C41A62AE-9B1D-4FAD-BEB2-BF4D7B4F6202}" dt="2023-03-20T01:17:53.636" v="335"/>
        <pc:sldMkLst>
          <pc:docMk/>
          <pc:sldMk cId="3668840930" sldId="310"/>
        </pc:sldMkLst>
      </pc:sldChg>
      <pc:sldChg chg="add">
        <pc:chgData name="Rafael Quezada Gaete" userId="726f8a36f3360975" providerId="LiveId" clId="{C41A62AE-9B1D-4FAD-BEB2-BF4D7B4F6202}" dt="2023-03-20T01:17:53.636" v="335"/>
        <pc:sldMkLst>
          <pc:docMk/>
          <pc:sldMk cId="1256172347" sldId="317"/>
        </pc:sldMkLst>
      </pc:sldChg>
      <pc:sldChg chg="add">
        <pc:chgData name="Rafael Quezada Gaete" userId="726f8a36f3360975" providerId="LiveId" clId="{C41A62AE-9B1D-4FAD-BEB2-BF4D7B4F6202}" dt="2023-03-20T01:17:53.636" v="335"/>
        <pc:sldMkLst>
          <pc:docMk/>
          <pc:sldMk cId="1800108244" sldId="318"/>
        </pc:sldMkLst>
      </pc:sldChg>
      <pc:sldChg chg="addSp delSp modSp add mod ord">
        <pc:chgData name="Rafael Quezada Gaete" userId="726f8a36f3360975" providerId="LiveId" clId="{C41A62AE-9B1D-4FAD-BEB2-BF4D7B4F6202}" dt="2023-03-20T01:23:49.463" v="382" actId="1076"/>
        <pc:sldMkLst>
          <pc:docMk/>
          <pc:sldMk cId="3865473310" sldId="319"/>
        </pc:sldMkLst>
        <pc:spChg chg="mod">
          <ac:chgData name="Rafael Quezada Gaete" userId="726f8a36f3360975" providerId="LiveId" clId="{C41A62AE-9B1D-4FAD-BEB2-BF4D7B4F6202}" dt="2023-03-20T01:18:37.034" v="364" actId="20577"/>
          <ac:spMkLst>
            <pc:docMk/>
            <pc:sldMk cId="3865473310" sldId="319"/>
            <ac:spMk id="8" creationId="{1426AD79-F006-90CF-5A40-857F5CA661AD}"/>
          </ac:spMkLst>
        </pc:spChg>
        <pc:picChg chg="del mod">
          <ac:chgData name="Rafael Quezada Gaete" userId="726f8a36f3360975" providerId="LiveId" clId="{C41A62AE-9B1D-4FAD-BEB2-BF4D7B4F6202}" dt="2023-03-20T01:18:38.860" v="366" actId="478"/>
          <ac:picMkLst>
            <pc:docMk/>
            <pc:sldMk cId="3865473310" sldId="319"/>
            <ac:picMk id="3" creationId="{A189AD99-F068-F5CB-9522-8495981B472F}"/>
          </ac:picMkLst>
        </pc:picChg>
        <pc:picChg chg="add mod">
          <ac:chgData name="Rafael Quezada Gaete" userId="726f8a36f3360975" providerId="LiveId" clId="{C41A62AE-9B1D-4FAD-BEB2-BF4D7B4F6202}" dt="2023-03-20T01:22:58.936" v="374" actId="1076"/>
          <ac:picMkLst>
            <pc:docMk/>
            <pc:sldMk cId="3865473310" sldId="319"/>
            <ac:picMk id="5" creationId="{CF15AA65-80F8-BEAA-3216-486B979E78EA}"/>
          </ac:picMkLst>
        </pc:picChg>
        <pc:picChg chg="del">
          <ac:chgData name="Rafael Quezada Gaete" userId="726f8a36f3360975" providerId="LiveId" clId="{C41A62AE-9B1D-4FAD-BEB2-BF4D7B4F6202}" dt="2023-03-20T01:18:40.204" v="367" actId="478"/>
          <ac:picMkLst>
            <pc:docMk/>
            <pc:sldMk cId="3865473310" sldId="319"/>
            <ac:picMk id="6" creationId="{421EFD4D-97AC-50FC-D4D4-18085385B718}"/>
          </ac:picMkLst>
        </pc:picChg>
        <pc:picChg chg="add mod modCrop">
          <ac:chgData name="Rafael Quezada Gaete" userId="726f8a36f3360975" providerId="LiveId" clId="{C41A62AE-9B1D-4FAD-BEB2-BF4D7B4F6202}" dt="2023-03-20T01:23:49.463" v="382" actId="1076"/>
          <ac:picMkLst>
            <pc:docMk/>
            <pc:sldMk cId="3865473310" sldId="319"/>
            <ac:picMk id="9" creationId="{89F4E9AA-0BCD-3DDC-FEF2-B90C60463E60}"/>
          </ac:picMkLst>
        </pc:picChg>
        <pc:picChg chg="add del mod">
          <ac:chgData name="Rafael Quezada Gaete" userId="726f8a36f3360975" providerId="LiveId" clId="{C41A62AE-9B1D-4FAD-BEB2-BF4D7B4F6202}" dt="2023-03-20T01:22:50.101" v="371" actId="14826"/>
          <ac:picMkLst>
            <pc:docMk/>
            <pc:sldMk cId="3865473310" sldId="319"/>
            <ac:picMk id="14" creationId="{6A007F38-E6F7-EE4D-BC66-A9F65A1EB6E9}"/>
          </ac:picMkLst>
        </pc:picChg>
      </pc:sldChg>
    </pc:docChg>
  </pc:docChgLst>
  <pc:docChgLst>
    <pc:chgData name="Rafael Quezada Gaete" userId="726f8a36f3360975" providerId="LiveId" clId="{BEDDF23B-F53B-4909-A032-F70A3094EBE1}"/>
    <pc:docChg chg="undo custSel modSld">
      <pc:chgData name="Rafael Quezada Gaete" userId="726f8a36f3360975" providerId="LiveId" clId="{BEDDF23B-F53B-4909-A032-F70A3094EBE1}" dt="2023-02-23T19:45:20.052" v="296" actId="20577"/>
      <pc:docMkLst>
        <pc:docMk/>
      </pc:docMkLst>
      <pc:sldChg chg="modSp mod">
        <pc:chgData name="Rafael Quezada Gaete" userId="726f8a36f3360975" providerId="LiveId" clId="{BEDDF23B-F53B-4909-A032-F70A3094EBE1}" dt="2023-02-23T19:38:34.249" v="198" actId="20577"/>
        <pc:sldMkLst>
          <pc:docMk/>
          <pc:sldMk cId="0" sldId="261"/>
        </pc:sldMkLst>
        <pc:spChg chg="mod">
          <ac:chgData name="Rafael Quezada Gaete" userId="726f8a36f3360975" providerId="LiveId" clId="{BEDDF23B-F53B-4909-A032-F70A3094EBE1}" dt="2023-02-23T19:38:34.249" v="198" actId="20577"/>
          <ac:spMkLst>
            <pc:docMk/>
            <pc:sldMk cId="0" sldId="261"/>
            <ac:spMk id="85" creationId="{00000000-0000-0000-0000-000000000000}"/>
          </ac:spMkLst>
        </pc:spChg>
      </pc:sldChg>
      <pc:sldChg chg="modSp mod">
        <pc:chgData name="Rafael Quezada Gaete" userId="726f8a36f3360975" providerId="LiveId" clId="{BEDDF23B-F53B-4909-A032-F70A3094EBE1}" dt="2023-02-23T19:39:04.562" v="200" actId="255"/>
        <pc:sldMkLst>
          <pc:docMk/>
          <pc:sldMk cId="0" sldId="264"/>
        </pc:sldMkLst>
        <pc:spChg chg="mod">
          <ac:chgData name="Rafael Quezada Gaete" userId="726f8a36f3360975" providerId="LiveId" clId="{BEDDF23B-F53B-4909-A032-F70A3094EBE1}" dt="2023-02-23T19:39:04.562" v="200" actId="255"/>
          <ac:spMkLst>
            <pc:docMk/>
            <pc:sldMk cId="0" sldId="264"/>
            <ac:spMk id="103" creationId="{00000000-0000-0000-0000-000000000000}"/>
          </ac:spMkLst>
        </pc:spChg>
        <pc:spChg chg="mod">
          <ac:chgData name="Rafael Quezada Gaete" userId="726f8a36f3360975" providerId="LiveId" clId="{BEDDF23B-F53B-4909-A032-F70A3094EBE1}" dt="2023-02-23T19:39:04.562" v="200" actId="255"/>
          <ac:spMkLst>
            <pc:docMk/>
            <pc:sldMk cId="0" sldId="264"/>
            <ac:spMk id="104" creationId="{00000000-0000-0000-0000-000000000000}"/>
          </ac:spMkLst>
        </pc:spChg>
      </pc:sldChg>
      <pc:sldChg chg="modSp mod">
        <pc:chgData name="Rafael Quezada Gaete" userId="726f8a36f3360975" providerId="LiveId" clId="{BEDDF23B-F53B-4909-A032-F70A3094EBE1}" dt="2023-02-23T19:45:00.393" v="292" actId="1035"/>
        <pc:sldMkLst>
          <pc:docMk/>
          <pc:sldMk cId="0" sldId="267"/>
        </pc:sldMkLst>
        <pc:spChg chg="mod">
          <ac:chgData name="Rafael Quezada Gaete" userId="726f8a36f3360975" providerId="LiveId" clId="{BEDDF23B-F53B-4909-A032-F70A3094EBE1}" dt="2023-02-23T19:45:00.393" v="292" actId="1035"/>
          <ac:spMkLst>
            <pc:docMk/>
            <pc:sldMk cId="0" sldId="267"/>
            <ac:spMk id="122" creationId="{00000000-0000-0000-0000-000000000000}"/>
          </ac:spMkLst>
        </pc:spChg>
        <pc:spChg chg="mod">
          <ac:chgData name="Rafael Quezada Gaete" userId="726f8a36f3360975" providerId="LiveId" clId="{BEDDF23B-F53B-4909-A032-F70A3094EBE1}" dt="2023-02-23T19:45:00.393" v="292" actId="1035"/>
          <ac:spMkLst>
            <pc:docMk/>
            <pc:sldMk cId="0" sldId="267"/>
            <ac:spMk id="123" creationId="{00000000-0000-0000-0000-000000000000}"/>
          </ac:spMkLst>
        </pc:spChg>
      </pc:sldChg>
      <pc:sldChg chg="modSp mod">
        <pc:chgData name="Rafael Quezada Gaete" userId="726f8a36f3360975" providerId="LiveId" clId="{BEDDF23B-F53B-4909-A032-F70A3094EBE1}" dt="2023-02-23T19:45:20.052" v="296" actId="20577"/>
        <pc:sldMkLst>
          <pc:docMk/>
          <pc:sldMk cId="0" sldId="268"/>
        </pc:sldMkLst>
        <pc:spChg chg="mod">
          <ac:chgData name="Rafael Quezada Gaete" userId="726f8a36f3360975" providerId="LiveId" clId="{BEDDF23B-F53B-4909-A032-F70A3094EBE1}" dt="2023-02-23T19:44:55.560" v="282" actId="1035"/>
          <ac:spMkLst>
            <pc:docMk/>
            <pc:sldMk cId="0" sldId="268"/>
            <ac:spMk id="129" creationId="{00000000-0000-0000-0000-000000000000}"/>
          </ac:spMkLst>
        </pc:spChg>
        <pc:spChg chg="mod">
          <ac:chgData name="Rafael Quezada Gaete" userId="726f8a36f3360975" providerId="LiveId" clId="{BEDDF23B-F53B-4909-A032-F70A3094EBE1}" dt="2023-02-23T19:45:20.052" v="296" actId="20577"/>
          <ac:spMkLst>
            <pc:docMk/>
            <pc:sldMk cId="0" sldId="268"/>
            <ac:spMk id="13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c6f5903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c6f590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45a24a2ad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45a24a2ad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422d671d8d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422d671d8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45a24a2a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45a24a2a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422d671d8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422d671d8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422d671d8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422d671d8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422d671d8d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422d671d8d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4528ac5f7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4528ac5f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4528ac5f7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4528ac5f7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4528ac5f7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4528ac5f7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422d671d8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422d671d8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422d671d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422d671d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422d671d8d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422d671d8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422d671d8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422d671d8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45a24a2ad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45a24a2a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422d671d8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422d671d8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5903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5903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422d671d8d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422d671d8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422d671d8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422d671d8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422d671d8d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422d671d8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422d671d8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422d671d8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422d671d8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422d671d8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33FDF791-6B1C-4040-8818-DF691FBD0205}" type="datetimeFigureOut">
              <a:rPr lang="es-ES" smtClean="0"/>
              <a:t>23/03/2023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D54D3AB-6909-8445-9AE1-16BDD1F5132F}" type="slidenum">
              <a:rPr lang="es-ES" smtClean="0"/>
              <a:t>‹#›</a:t>
            </a:fld>
            <a:endParaRPr lang="es-ES" dirty="0"/>
          </a:p>
        </p:txBody>
      </p:sp>
    </p:spTree>
    <p:extLst>
      <p:ext uri="{BB962C8B-B14F-4D97-AF65-F5344CB8AC3E}">
        <p14:creationId xmlns:p14="http://schemas.microsoft.com/office/powerpoint/2010/main" val="2872307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g"/><Relationship Id="rId1" Type="http://schemas.openxmlformats.org/officeDocument/2006/relationships/slideLayout" Target="../slideLayouts/slideLayout12.xml"/><Relationship Id="rId5" Type="http://schemas.openxmlformats.org/officeDocument/2006/relationships/image" Target="../media/image25.jpg"/><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jpg"/><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jpg"/><Relationship Id="rId1" Type="http://schemas.openxmlformats.org/officeDocument/2006/relationships/slideLayout" Target="../slideLayouts/slideLayout12.xml"/><Relationship Id="rId5" Type="http://schemas.openxmlformats.org/officeDocument/2006/relationships/image" Target="../media/image36.jpg"/><Relationship Id="rId4" Type="http://schemas.openxmlformats.org/officeDocument/2006/relationships/image" Target="../media/image20.sv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JPG"/><Relationship Id="rId1" Type="http://schemas.openxmlformats.org/officeDocument/2006/relationships/slideLayout" Target="../slideLayouts/slideLayout12.xml"/><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9.png"/><Relationship Id="rId7" Type="http://schemas.openxmlformats.org/officeDocument/2006/relationships/image" Target="../media/image41.jpg"/><Relationship Id="rId2" Type="http://schemas.openxmlformats.org/officeDocument/2006/relationships/image" Target="../media/image38.jp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20.sv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6.png"/><Relationship Id="rId2" Type="http://schemas.openxmlformats.org/officeDocument/2006/relationships/image" Target="../media/image43.jp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7.jp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0.jp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20.sv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2.jp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0.sv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1drv.ms/x/s!AnUJNvM2im9ygaYdutl3kIUEkHZKPw?e=8HX3fN"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rafael.quezada@ucn.c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Ingeniería y Desarrollo Sostenible</a:t>
            </a:r>
            <a:endParaRPr/>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Clase 1: Introducción al curso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SCT - Sistema de Créditos Transferibles</a:t>
            </a:r>
            <a:endParaRPr/>
          </a:p>
        </p:txBody>
      </p:sp>
      <p:sp>
        <p:nvSpPr>
          <p:cNvPr id="110" name="Google Shape;110;p22"/>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Horas Directas</a:t>
            </a:r>
            <a:endParaRPr b="1" dirty="0"/>
          </a:p>
          <a:p>
            <a:pPr marL="457200" lvl="0" indent="-317500" algn="l" rtl="0">
              <a:spcBef>
                <a:spcPts val="1600"/>
              </a:spcBef>
              <a:spcAft>
                <a:spcPts val="0"/>
              </a:spcAft>
              <a:buSzPts val="1400"/>
              <a:buChar char="●"/>
            </a:pPr>
            <a:r>
              <a:rPr lang="en" dirty="0"/>
              <a:t>Clases presenciales</a:t>
            </a:r>
            <a:endParaRPr dirty="0"/>
          </a:p>
          <a:p>
            <a:pPr marL="0" lvl="0" indent="0" algn="l" rtl="0">
              <a:spcBef>
                <a:spcPts val="1600"/>
              </a:spcBef>
              <a:spcAft>
                <a:spcPts val="0"/>
              </a:spcAft>
              <a:buNone/>
            </a:pPr>
            <a:r>
              <a:rPr lang="en" dirty="0"/>
              <a:t>23 clases x 1.33 hrs </a:t>
            </a:r>
            <a:endParaRPr dirty="0"/>
          </a:p>
          <a:p>
            <a:pPr marL="0" lvl="0" indent="0" algn="l" rtl="0">
              <a:spcBef>
                <a:spcPts val="1600"/>
              </a:spcBef>
              <a:spcAft>
                <a:spcPts val="1600"/>
              </a:spcAft>
              <a:buNone/>
            </a:pPr>
            <a:r>
              <a:rPr lang="en" dirty="0"/>
              <a:t>= 30.66 hrs directas</a:t>
            </a:r>
            <a:endParaRPr dirty="0"/>
          </a:p>
        </p:txBody>
      </p:sp>
      <p:sp>
        <p:nvSpPr>
          <p:cNvPr id="111" name="Google Shape;111;p22"/>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Horas indirectas</a:t>
            </a:r>
            <a:endParaRPr b="1" dirty="0"/>
          </a:p>
          <a:p>
            <a:pPr marL="457200" lvl="0" indent="-317500" algn="l" rtl="0">
              <a:spcBef>
                <a:spcPts val="1600"/>
              </a:spcBef>
              <a:spcAft>
                <a:spcPts val="0"/>
              </a:spcAft>
              <a:buSzPts val="1400"/>
              <a:buChar char="●"/>
            </a:pPr>
            <a:r>
              <a:rPr lang="en" dirty="0"/>
              <a:t>Estudio autónomo</a:t>
            </a:r>
            <a:endParaRPr dirty="0"/>
          </a:p>
          <a:p>
            <a:pPr marL="457200" lvl="0" indent="-317500" algn="l" rtl="0">
              <a:spcBef>
                <a:spcPts val="0"/>
              </a:spcBef>
              <a:spcAft>
                <a:spcPts val="0"/>
              </a:spcAft>
              <a:buSzPts val="1400"/>
              <a:buChar char="●"/>
            </a:pPr>
            <a:r>
              <a:rPr lang="en" dirty="0"/>
              <a:t>trabajo grupal fuera de clases</a:t>
            </a:r>
            <a:endParaRPr dirty="0"/>
          </a:p>
          <a:p>
            <a:pPr marL="0" lvl="0" indent="0" algn="l" rtl="0">
              <a:spcBef>
                <a:spcPts val="1600"/>
              </a:spcBef>
              <a:spcAft>
                <a:spcPts val="0"/>
              </a:spcAft>
              <a:buNone/>
            </a:pPr>
            <a:r>
              <a:rPr lang="en" dirty="0"/>
              <a:t>5 evaluaciones x 21.86 hrs</a:t>
            </a:r>
            <a:endParaRPr dirty="0"/>
          </a:p>
          <a:p>
            <a:pPr marL="0" lvl="0" indent="0" algn="l" rtl="0">
              <a:spcBef>
                <a:spcPts val="1600"/>
              </a:spcBef>
              <a:spcAft>
                <a:spcPts val="1600"/>
              </a:spcAft>
              <a:buNone/>
            </a:pPr>
            <a:r>
              <a:rPr lang="en" dirty="0"/>
              <a:t>= 109.33 hrs indirectas</a:t>
            </a:r>
            <a:endParaRPr dirty="0"/>
          </a:p>
        </p:txBody>
      </p:sp>
      <p:sp>
        <p:nvSpPr>
          <p:cNvPr id="5" name="TextBox 4">
            <a:extLst>
              <a:ext uri="{FF2B5EF4-FFF2-40B4-BE49-F238E27FC236}">
                <a16:creationId xmlns:a16="http://schemas.microsoft.com/office/drawing/2014/main" id="{1A8F17C8-F809-65F4-7A58-E703154D0F22}"/>
              </a:ext>
            </a:extLst>
          </p:cNvPr>
          <p:cNvSpPr txBox="1"/>
          <p:nvPr/>
        </p:nvSpPr>
        <p:spPr>
          <a:xfrm>
            <a:off x="311700" y="3858937"/>
            <a:ext cx="8520600" cy="391389"/>
          </a:xfrm>
          <a:prstGeom prst="rect">
            <a:avLst/>
          </a:prstGeom>
          <a:noFill/>
        </p:spPr>
        <p:txBody>
          <a:bodyPr wrap="square">
            <a:spAutoFit/>
          </a:bodyPr>
          <a:lstStyle/>
          <a:p>
            <a:pPr marL="0" marR="0" lvl="0" indent="0" algn="ctr" defTabSz="914400" rtl="0" eaLnBrk="1" fontAlgn="auto" latinLnBrk="0" hangingPunct="1">
              <a:lnSpc>
                <a:spcPct val="115000"/>
              </a:lnSpc>
              <a:spcBef>
                <a:spcPts val="1600"/>
              </a:spcBef>
              <a:spcAft>
                <a:spcPts val="0"/>
              </a:spcAft>
              <a:buClr>
                <a:srgbClr val="666666"/>
              </a:buClr>
              <a:buSzPts val="1800"/>
              <a:buFont typeface="Source Code Pro"/>
              <a:buNone/>
              <a:tabLst/>
              <a:defRPr/>
            </a:pPr>
            <a:r>
              <a:rPr kumimoji="0" lang="es-CL" sz="1800" b="1" i="0" u="none" strike="noStrike" kern="0" cap="none" spc="0" normalizeH="0" baseline="0" noProof="0" dirty="0">
                <a:ln>
                  <a:noFill/>
                </a:ln>
                <a:solidFill>
                  <a:srgbClr val="666666"/>
                </a:solidFill>
                <a:effectLst/>
                <a:highlight>
                  <a:srgbClr val="F6CD4C"/>
                </a:highlight>
                <a:uLnTx/>
                <a:uFillTx/>
                <a:latin typeface="Source Code Pro"/>
                <a:ea typeface="Source Code Pro"/>
                <a:sym typeface="Source Code Pro"/>
              </a:rPr>
              <a:t>78% del curso ocurre fuera del horario de clases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a:p>
            <a:pPr marL="0" lvl="0" indent="0" algn="ctr" rtl="0">
              <a:spcBef>
                <a:spcPts val="0"/>
              </a:spcBef>
              <a:spcAft>
                <a:spcPts val="0"/>
              </a:spcAft>
              <a:buNone/>
            </a:pPr>
            <a:r>
              <a:rPr lang="en"/>
              <a:t>Evaluaciones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Evaluaciones</a:t>
            </a:r>
            <a:endParaRPr/>
          </a:p>
        </p:txBody>
      </p:sp>
      <p:sp>
        <p:nvSpPr>
          <p:cNvPr id="122" name="Google Shape;122;p24"/>
          <p:cNvSpPr txBox="1">
            <a:spLocks noGrp="1"/>
          </p:cNvSpPr>
          <p:nvPr>
            <p:ph type="body" idx="1"/>
          </p:nvPr>
        </p:nvSpPr>
        <p:spPr>
          <a:xfrm>
            <a:off x="311700" y="1165175"/>
            <a:ext cx="39999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Diagnóstico 0: Ju 06/04/2023</a:t>
            </a:r>
            <a:endParaRPr b="1" dirty="0"/>
          </a:p>
          <a:p>
            <a:pPr marL="0" lvl="0" indent="0" algn="l" rtl="0">
              <a:spcBef>
                <a:spcPts val="1600"/>
              </a:spcBef>
              <a:spcAft>
                <a:spcPts val="0"/>
              </a:spcAft>
              <a:buNone/>
            </a:pPr>
            <a:r>
              <a:rPr lang="es-CL" dirty="0"/>
              <a:t>R</a:t>
            </a:r>
            <a:r>
              <a:rPr lang="en" dirty="0"/>
              <a:t>esultados Lu 17/04/2023</a:t>
            </a:r>
          </a:p>
          <a:p>
            <a:pPr marL="0" lvl="0" indent="0" algn="l" rtl="0">
              <a:spcBef>
                <a:spcPts val="1600"/>
              </a:spcBef>
              <a:spcAft>
                <a:spcPts val="0"/>
              </a:spcAft>
              <a:buNone/>
            </a:pPr>
            <a:r>
              <a:rPr lang="en" dirty="0"/>
              <a:t>Formato estructurado</a:t>
            </a:r>
            <a:endParaRPr dirty="0"/>
          </a:p>
          <a:p>
            <a:pPr marL="0" lvl="0" indent="0" algn="l" rtl="0">
              <a:spcBef>
                <a:spcPts val="1600"/>
              </a:spcBef>
              <a:spcAft>
                <a:spcPts val="0"/>
              </a:spcAft>
              <a:buNone/>
            </a:pPr>
            <a:r>
              <a:rPr lang="en" dirty="0"/>
              <a:t>Responder 3 preguntas sobre conocimientos de entrada</a:t>
            </a:r>
            <a:endParaRPr dirty="0"/>
          </a:p>
          <a:p>
            <a:pPr marL="0" lvl="0" indent="0" algn="l" rtl="0">
              <a:spcBef>
                <a:spcPts val="1600"/>
              </a:spcBef>
              <a:spcAft>
                <a:spcPts val="0"/>
              </a:spcAft>
              <a:buNone/>
            </a:pPr>
            <a:r>
              <a:rPr lang="en" dirty="0"/>
              <a:t>Contenidos:</a:t>
            </a:r>
            <a:endParaRPr dirty="0"/>
          </a:p>
          <a:p>
            <a:pPr marL="457200" lvl="0" indent="-317500" algn="l" rtl="0">
              <a:spcBef>
                <a:spcPts val="1600"/>
              </a:spcBef>
              <a:spcAft>
                <a:spcPts val="0"/>
              </a:spcAft>
              <a:buSzPts val="1400"/>
              <a:buChar char="●"/>
            </a:pPr>
            <a:r>
              <a:rPr lang="en" dirty="0"/>
              <a:t>Nociones de sustentabilidad</a:t>
            </a:r>
            <a:endParaRPr dirty="0"/>
          </a:p>
          <a:p>
            <a:pPr marL="457200" lvl="0" indent="-317500" algn="l" rtl="0">
              <a:spcBef>
                <a:spcPts val="0"/>
              </a:spcBef>
              <a:spcAft>
                <a:spcPts val="0"/>
              </a:spcAft>
              <a:buSzPts val="1400"/>
              <a:buChar char="●"/>
            </a:pPr>
            <a:r>
              <a:rPr lang="en" dirty="0"/>
              <a:t>Ingeniería aplicada</a:t>
            </a:r>
            <a:endParaRPr dirty="0"/>
          </a:p>
        </p:txBody>
      </p:sp>
      <p:sp>
        <p:nvSpPr>
          <p:cNvPr id="123" name="Google Shape;123;p24"/>
          <p:cNvSpPr txBox="1">
            <a:spLocks noGrp="1"/>
          </p:cNvSpPr>
          <p:nvPr>
            <p:ph type="body" idx="2"/>
          </p:nvPr>
        </p:nvSpPr>
        <p:spPr>
          <a:xfrm>
            <a:off x="4832400" y="1165175"/>
            <a:ext cx="39999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Formativa 1: Ju 08/06/2023</a:t>
            </a:r>
            <a:endParaRPr b="1" dirty="0"/>
          </a:p>
          <a:p>
            <a:pPr marL="0" indent="0">
              <a:spcBef>
                <a:spcPts val="1600"/>
              </a:spcBef>
              <a:buNone/>
            </a:pPr>
            <a:r>
              <a:rPr lang="es-CL" dirty="0"/>
              <a:t>R</a:t>
            </a:r>
            <a:r>
              <a:rPr lang="en" dirty="0"/>
              <a:t>esultados Lu 19/06/2023</a:t>
            </a:r>
          </a:p>
          <a:p>
            <a:pPr marL="0" lvl="0" indent="0" algn="l" rtl="0">
              <a:spcBef>
                <a:spcPts val="1600"/>
              </a:spcBef>
              <a:spcAft>
                <a:spcPts val="0"/>
              </a:spcAft>
              <a:buNone/>
            </a:pPr>
            <a:r>
              <a:rPr lang="en" dirty="0"/>
              <a:t>Ficha técnica</a:t>
            </a:r>
            <a:endParaRPr dirty="0"/>
          </a:p>
          <a:p>
            <a:pPr marL="0" lvl="0" indent="0" algn="l" rtl="0">
              <a:spcBef>
                <a:spcPts val="1600"/>
              </a:spcBef>
              <a:spcAft>
                <a:spcPts val="0"/>
              </a:spcAft>
              <a:buNone/>
            </a:pPr>
            <a:r>
              <a:rPr lang="en" dirty="0"/>
              <a:t>Responder en formato de evaluación con informe anexo.</a:t>
            </a:r>
            <a:endParaRPr dirty="0"/>
          </a:p>
          <a:p>
            <a:pPr marL="0" lvl="0" indent="0" algn="l" rtl="0">
              <a:spcBef>
                <a:spcPts val="1600"/>
              </a:spcBef>
              <a:spcAft>
                <a:spcPts val="0"/>
              </a:spcAft>
              <a:buNone/>
            </a:pPr>
            <a:r>
              <a:rPr lang="en" dirty="0"/>
              <a:t>Contenidos:</a:t>
            </a:r>
            <a:endParaRPr dirty="0"/>
          </a:p>
          <a:p>
            <a:pPr marL="457200" lvl="0" indent="-317500" algn="l" rtl="0">
              <a:spcBef>
                <a:spcPts val="1600"/>
              </a:spcBef>
              <a:spcAft>
                <a:spcPts val="0"/>
              </a:spcAft>
              <a:buSzPts val="1400"/>
              <a:buChar char="●"/>
            </a:pPr>
            <a:r>
              <a:rPr lang="en" dirty="0"/>
              <a:t>Procesos productivos y dimensionamiento</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Evaluaciones</a:t>
            </a:r>
            <a:endParaRPr dirty="0"/>
          </a:p>
        </p:txBody>
      </p:sp>
      <p:sp>
        <p:nvSpPr>
          <p:cNvPr id="129" name="Google Shape;129;p25"/>
          <p:cNvSpPr txBox="1">
            <a:spLocks noGrp="1"/>
          </p:cNvSpPr>
          <p:nvPr>
            <p:ph type="body" idx="1"/>
          </p:nvPr>
        </p:nvSpPr>
        <p:spPr>
          <a:xfrm>
            <a:off x="311700" y="1165175"/>
            <a:ext cx="29650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highlight>
                  <a:schemeClr val="accent6"/>
                </a:highlight>
              </a:rPr>
              <a:t>Sumativa 1: </a:t>
            </a:r>
            <a:r>
              <a:rPr lang="es-CL" sz="1300" b="1" dirty="0">
                <a:highlight>
                  <a:schemeClr val="accent6"/>
                </a:highlight>
              </a:rPr>
              <a:t>Ma 02/05/2023</a:t>
            </a:r>
            <a:endParaRPr sz="1300" b="1" dirty="0">
              <a:highlight>
                <a:schemeClr val="accent6"/>
              </a:highlight>
            </a:endParaRPr>
          </a:p>
          <a:p>
            <a:pPr marL="0" indent="0">
              <a:spcBef>
                <a:spcPts val="1600"/>
              </a:spcBef>
              <a:buNone/>
            </a:pPr>
            <a:r>
              <a:rPr lang="es-CL" sz="1300" dirty="0"/>
              <a:t>R</a:t>
            </a:r>
            <a:r>
              <a:rPr lang="en" sz="1300" dirty="0"/>
              <a:t>esultados Lu 22/05/2023</a:t>
            </a:r>
          </a:p>
          <a:p>
            <a:pPr marL="0" lvl="0" indent="0" algn="l" rtl="0">
              <a:spcBef>
                <a:spcPts val="1600"/>
              </a:spcBef>
              <a:spcAft>
                <a:spcPts val="0"/>
              </a:spcAft>
              <a:buNone/>
            </a:pPr>
            <a:r>
              <a:rPr lang="en" sz="1300" dirty="0"/>
              <a:t>PONDERACIÓN 30%</a:t>
            </a:r>
            <a:endParaRPr sz="1300" dirty="0"/>
          </a:p>
          <a:p>
            <a:pPr marL="0" lvl="0" indent="0" algn="l" rtl="0">
              <a:spcBef>
                <a:spcPts val="1600"/>
              </a:spcBef>
              <a:spcAft>
                <a:spcPts val="0"/>
              </a:spcAft>
              <a:buNone/>
            </a:pPr>
            <a:r>
              <a:rPr lang="en" sz="1300" dirty="0"/>
              <a:t>Presentación Oral</a:t>
            </a:r>
            <a:endParaRPr sz="1300" dirty="0"/>
          </a:p>
          <a:p>
            <a:pPr marL="0" lvl="0" indent="0" algn="l" rtl="0">
              <a:spcBef>
                <a:spcPts val="1600"/>
              </a:spcBef>
              <a:spcAft>
                <a:spcPts val="0"/>
              </a:spcAft>
              <a:buNone/>
            </a:pPr>
            <a:r>
              <a:rPr lang="en" sz="1300" dirty="0"/>
              <a:t>Presentación presencial/video sobre la temática.</a:t>
            </a:r>
            <a:endParaRPr sz="1300" dirty="0"/>
          </a:p>
          <a:p>
            <a:pPr marL="0" lvl="0" indent="0" algn="l" rtl="0">
              <a:spcBef>
                <a:spcPts val="1600"/>
              </a:spcBef>
              <a:spcAft>
                <a:spcPts val="0"/>
              </a:spcAft>
              <a:buNone/>
            </a:pPr>
            <a:r>
              <a:rPr lang="en" sz="1300" dirty="0"/>
              <a:t>Contenidos:</a:t>
            </a:r>
            <a:endParaRPr sz="1300" dirty="0"/>
          </a:p>
          <a:p>
            <a:pPr marL="0" lvl="0" indent="0" algn="l" rtl="0">
              <a:spcBef>
                <a:spcPts val="1600"/>
              </a:spcBef>
              <a:spcAft>
                <a:spcPts val="1600"/>
              </a:spcAft>
              <a:buNone/>
            </a:pPr>
            <a:r>
              <a:rPr lang="en" sz="1300" dirty="0"/>
              <a:t>1. Políticas y normativa</a:t>
            </a:r>
            <a:endParaRPr sz="1300" dirty="0"/>
          </a:p>
        </p:txBody>
      </p:sp>
      <p:sp>
        <p:nvSpPr>
          <p:cNvPr id="130" name="Google Shape;130;p25"/>
          <p:cNvSpPr txBox="1">
            <a:spLocks noGrp="1"/>
          </p:cNvSpPr>
          <p:nvPr>
            <p:ph type="body" idx="2"/>
          </p:nvPr>
        </p:nvSpPr>
        <p:spPr>
          <a:xfrm>
            <a:off x="3089500" y="1165175"/>
            <a:ext cx="29650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highlight>
                  <a:schemeClr val="accent6"/>
                </a:highlight>
              </a:rPr>
              <a:t>Sumativa 2: Ma 27/06/2023</a:t>
            </a:r>
            <a:endParaRPr sz="1300" b="1" dirty="0">
              <a:highlight>
                <a:schemeClr val="accent6"/>
              </a:highlight>
            </a:endParaRPr>
          </a:p>
          <a:p>
            <a:pPr marL="0" indent="0">
              <a:spcBef>
                <a:spcPts val="1600"/>
              </a:spcBef>
              <a:buNone/>
            </a:pPr>
            <a:r>
              <a:rPr lang="es-CL" sz="1300" dirty="0"/>
              <a:t>R</a:t>
            </a:r>
            <a:r>
              <a:rPr lang="en" sz="1300" dirty="0"/>
              <a:t>esultados Lu 10/07/2023</a:t>
            </a:r>
          </a:p>
          <a:p>
            <a:pPr marL="0" lvl="0" indent="0" algn="l" rtl="0">
              <a:spcBef>
                <a:spcPts val="1600"/>
              </a:spcBef>
              <a:spcAft>
                <a:spcPts val="0"/>
              </a:spcAft>
              <a:buNone/>
            </a:pPr>
            <a:r>
              <a:rPr lang="en" sz="1300" dirty="0"/>
              <a:t>PONDERACIÓN 60%</a:t>
            </a:r>
            <a:endParaRPr sz="1300" dirty="0"/>
          </a:p>
          <a:p>
            <a:pPr marL="0" lvl="0" indent="0" algn="l" rtl="0">
              <a:spcBef>
                <a:spcPts val="1600"/>
              </a:spcBef>
              <a:spcAft>
                <a:spcPts val="0"/>
              </a:spcAft>
              <a:buNone/>
            </a:pPr>
            <a:r>
              <a:rPr lang="en" sz="1300" dirty="0"/>
              <a:t>Ficha técnica</a:t>
            </a:r>
            <a:endParaRPr sz="1300" dirty="0"/>
          </a:p>
          <a:p>
            <a:pPr marL="0" lvl="0" indent="0" algn="l" rtl="0">
              <a:spcBef>
                <a:spcPts val="1600"/>
              </a:spcBef>
              <a:spcAft>
                <a:spcPts val="0"/>
              </a:spcAft>
              <a:buNone/>
            </a:pPr>
            <a:r>
              <a:rPr lang="en" sz="1300" dirty="0"/>
              <a:t>Responder en formato de evaluación con informe anexo.</a:t>
            </a:r>
            <a:endParaRPr sz="1300" dirty="0"/>
          </a:p>
          <a:p>
            <a:pPr marL="0" lvl="0" indent="0" algn="l" rtl="0">
              <a:spcBef>
                <a:spcPts val="1600"/>
              </a:spcBef>
              <a:spcAft>
                <a:spcPts val="0"/>
              </a:spcAft>
              <a:buNone/>
            </a:pPr>
            <a:r>
              <a:rPr lang="en" sz="1300" dirty="0"/>
              <a:t>Contenidos:</a:t>
            </a:r>
            <a:endParaRPr sz="1300" dirty="0"/>
          </a:p>
          <a:p>
            <a:pPr marL="0" lvl="0" indent="0" algn="l" rtl="0">
              <a:spcBef>
                <a:spcPts val="1600"/>
              </a:spcBef>
              <a:spcAft>
                <a:spcPts val="1600"/>
              </a:spcAft>
              <a:buNone/>
            </a:pPr>
            <a:r>
              <a:rPr lang="en" sz="1300" dirty="0"/>
              <a:t>2. Impactos ambientales</a:t>
            </a:r>
            <a:br>
              <a:rPr lang="en" sz="1300" dirty="0"/>
            </a:br>
            <a:r>
              <a:rPr lang="en" sz="1300" dirty="0"/>
              <a:t>3. Producción limpia</a:t>
            </a:r>
            <a:br>
              <a:rPr lang="en" sz="1300" dirty="0"/>
            </a:br>
            <a:r>
              <a:rPr lang="en" sz="1300" dirty="0"/>
              <a:t>4. Economía circular</a:t>
            </a:r>
            <a:endParaRPr sz="1300" dirty="0"/>
          </a:p>
        </p:txBody>
      </p:sp>
      <p:sp>
        <p:nvSpPr>
          <p:cNvPr id="2" name="Google Shape;130;p25">
            <a:extLst>
              <a:ext uri="{FF2B5EF4-FFF2-40B4-BE49-F238E27FC236}">
                <a16:creationId xmlns:a16="http://schemas.microsoft.com/office/drawing/2014/main" id="{1794FE6C-4B90-92EC-5A43-7D3F94AA1CE7}"/>
              </a:ext>
            </a:extLst>
          </p:cNvPr>
          <p:cNvSpPr txBox="1">
            <a:spLocks/>
          </p:cNvSpPr>
          <p:nvPr/>
        </p:nvSpPr>
        <p:spPr>
          <a:xfrm>
            <a:off x="5867302" y="1165175"/>
            <a:ext cx="2965000" cy="33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1pPr>
            <a:lvl2pPr marL="914400" marR="0" lvl="1" indent="-304800" algn="l" rtl="0">
              <a:lnSpc>
                <a:spcPct val="115000"/>
              </a:lnSpc>
              <a:spcBef>
                <a:spcPts val="1600"/>
              </a:spcBef>
              <a:spcAft>
                <a:spcPts val="0"/>
              </a:spcAft>
              <a:buClr>
                <a:schemeClr val="dk2"/>
              </a:buClr>
              <a:buSzPts val="1200"/>
              <a:buFont typeface="Source Code Pro"/>
              <a:buChar char="○"/>
              <a:defRPr sz="1200" b="0" i="0" u="none" strike="noStrike" cap="none">
                <a:solidFill>
                  <a:schemeClr val="dk2"/>
                </a:solidFill>
                <a:latin typeface="Source Code Pro"/>
                <a:ea typeface="Source Code Pro"/>
                <a:cs typeface="Source Code Pro"/>
                <a:sym typeface="Source Code Pro"/>
              </a:defRPr>
            </a:lvl2pPr>
            <a:lvl3pPr marL="1371600" marR="0" lvl="2" indent="-304800" algn="l" rtl="0">
              <a:lnSpc>
                <a:spcPct val="115000"/>
              </a:lnSpc>
              <a:spcBef>
                <a:spcPts val="1600"/>
              </a:spcBef>
              <a:spcAft>
                <a:spcPts val="0"/>
              </a:spcAft>
              <a:buClr>
                <a:schemeClr val="dk2"/>
              </a:buClr>
              <a:buSzPts val="1200"/>
              <a:buFont typeface="Source Code Pro"/>
              <a:buChar char="■"/>
              <a:defRPr sz="1200" b="0" i="0" u="none" strike="noStrike" cap="none">
                <a:solidFill>
                  <a:schemeClr val="dk2"/>
                </a:solidFill>
                <a:latin typeface="Source Code Pro"/>
                <a:ea typeface="Source Code Pro"/>
                <a:cs typeface="Source Code Pro"/>
                <a:sym typeface="Source Code Pro"/>
              </a:defRPr>
            </a:lvl3pPr>
            <a:lvl4pPr marL="1828800" marR="0" lvl="3" indent="-304800" algn="l" rtl="0">
              <a:lnSpc>
                <a:spcPct val="115000"/>
              </a:lnSpc>
              <a:spcBef>
                <a:spcPts val="1600"/>
              </a:spcBef>
              <a:spcAft>
                <a:spcPts val="0"/>
              </a:spcAft>
              <a:buClr>
                <a:schemeClr val="dk2"/>
              </a:buClr>
              <a:buSzPts val="1200"/>
              <a:buFont typeface="Source Code Pro"/>
              <a:buChar char="●"/>
              <a:defRPr sz="1200" b="0" i="0" u="none" strike="noStrike" cap="none">
                <a:solidFill>
                  <a:schemeClr val="dk2"/>
                </a:solidFill>
                <a:latin typeface="Source Code Pro"/>
                <a:ea typeface="Source Code Pro"/>
                <a:cs typeface="Source Code Pro"/>
                <a:sym typeface="Source Code Pro"/>
              </a:defRPr>
            </a:lvl4pPr>
            <a:lvl5pPr marL="2286000" marR="0" lvl="4" indent="-304800" algn="l" rtl="0">
              <a:lnSpc>
                <a:spcPct val="115000"/>
              </a:lnSpc>
              <a:spcBef>
                <a:spcPts val="1600"/>
              </a:spcBef>
              <a:spcAft>
                <a:spcPts val="0"/>
              </a:spcAft>
              <a:buClr>
                <a:schemeClr val="dk2"/>
              </a:buClr>
              <a:buSzPts val="1200"/>
              <a:buFont typeface="Source Code Pro"/>
              <a:buChar char="○"/>
              <a:defRPr sz="1200" b="0" i="0" u="none" strike="noStrike" cap="none">
                <a:solidFill>
                  <a:schemeClr val="dk2"/>
                </a:solidFill>
                <a:latin typeface="Source Code Pro"/>
                <a:ea typeface="Source Code Pro"/>
                <a:cs typeface="Source Code Pro"/>
                <a:sym typeface="Source Code Pro"/>
              </a:defRPr>
            </a:lvl5pPr>
            <a:lvl6pPr marL="2743200" marR="0" lvl="5" indent="-304800" algn="l" rtl="0">
              <a:lnSpc>
                <a:spcPct val="115000"/>
              </a:lnSpc>
              <a:spcBef>
                <a:spcPts val="1600"/>
              </a:spcBef>
              <a:spcAft>
                <a:spcPts val="0"/>
              </a:spcAft>
              <a:buClr>
                <a:schemeClr val="dk2"/>
              </a:buClr>
              <a:buSzPts val="1200"/>
              <a:buFont typeface="Source Code Pro"/>
              <a:buChar char="■"/>
              <a:defRPr sz="1200" b="0" i="0" u="none" strike="noStrike" cap="none">
                <a:solidFill>
                  <a:schemeClr val="dk2"/>
                </a:solidFill>
                <a:latin typeface="Source Code Pro"/>
                <a:ea typeface="Source Code Pro"/>
                <a:cs typeface="Source Code Pro"/>
                <a:sym typeface="Source Code Pro"/>
              </a:defRPr>
            </a:lvl6pPr>
            <a:lvl7pPr marL="3200400" marR="0" lvl="6" indent="-304800" algn="l" rtl="0">
              <a:lnSpc>
                <a:spcPct val="115000"/>
              </a:lnSpc>
              <a:spcBef>
                <a:spcPts val="1600"/>
              </a:spcBef>
              <a:spcAft>
                <a:spcPts val="0"/>
              </a:spcAft>
              <a:buClr>
                <a:schemeClr val="dk2"/>
              </a:buClr>
              <a:buSzPts val="1200"/>
              <a:buFont typeface="Source Code Pro"/>
              <a:buChar char="●"/>
              <a:defRPr sz="1200" b="0" i="0" u="none" strike="noStrike" cap="none">
                <a:solidFill>
                  <a:schemeClr val="dk2"/>
                </a:solidFill>
                <a:latin typeface="Source Code Pro"/>
                <a:ea typeface="Source Code Pro"/>
                <a:cs typeface="Source Code Pro"/>
                <a:sym typeface="Source Code Pro"/>
              </a:defRPr>
            </a:lvl7pPr>
            <a:lvl8pPr marL="3657600" marR="0" lvl="7" indent="-304800" algn="l" rtl="0">
              <a:lnSpc>
                <a:spcPct val="115000"/>
              </a:lnSpc>
              <a:spcBef>
                <a:spcPts val="1600"/>
              </a:spcBef>
              <a:spcAft>
                <a:spcPts val="0"/>
              </a:spcAft>
              <a:buClr>
                <a:schemeClr val="dk2"/>
              </a:buClr>
              <a:buSzPts val="1200"/>
              <a:buFont typeface="Source Code Pro"/>
              <a:buChar char="○"/>
              <a:defRPr sz="1200" b="0" i="0" u="none" strike="noStrike" cap="none">
                <a:solidFill>
                  <a:schemeClr val="dk2"/>
                </a:solidFill>
                <a:latin typeface="Source Code Pro"/>
                <a:ea typeface="Source Code Pro"/>
                <a:cs typeface="Source Code Pro"/>
                <a:sym typeface="Source Code Pro"/>
              </a:defRPr>
            </a:lvl8pPr>
            <a:lvl9pPr marL="4114800" marR="0" lvl="8" indent="-304800" algn="l" rtl="0">
              <a:lnSpc>
                <a:spcPct val="115000"/>
              </a:lnSpc>
              <a:spcBef>
                <a:spcPts val="1600"/>
              </a:spcBef>
              <a:spcAft>
                <a:spcPts val="1600"/>
              </a:spcAft>
              <a:buClr>
                <a:schemeClr val="dk2"/>
              </a:buClr>
              <a:buSzPts val="1200"/>
              <a:buFont typeface="Source Code Pro"/>
              <a:buChar char="■"/>
              <a:defRPr sz="1200" b="0" i="0" u="none" strike="noStrike" cap="none">
                <a:solidFill>
                  <a:schemeClr val="dk2"/>
                </a:solidFill>
                <a:latin typeface="Source Code Pro"/>
                <a:ea typeface="Source Code Pro"/>
                <a:cs typeface="Source Code Pro"/>
                <a:sym typeface="Source Code Pro"/>
              </a:defRPr>
            </a:lvl9pPr>
          </a:lstStyle>
          <a:p>
            <a:pPr marL="0" indent="0">
              <a:buFont typeface="Source Code Pro"/>
              <a:buNone/>
            </a:pPr>
            <a:r>
              <a:rPr lang="es-CL" sz="1300" b="1" dirty="0">
                <a:highlight>
                  <a:schemeClr val="accent6"/>
                </a:highlight>
              </a:rPr>
              <a:t>Sumativa 3: Ju 06/07/2023</a:t>
            </a:r>
          </a:p>
          <a:p>
            <a:pPr marL="0" indent="0">
              <a:spcBef>
                <a:spcPts val="1600"/>
              </a:spcBef>
              <a:buFont typeface="Source Code Pro"/>
              <a:buNone/>
            </a:pPr>
            <a:r>
              <a:rPr lang="es-CL" sz="1300" dirty="0"/>
              <a:t>Resultados Lu 10/07/2023</a:t>
            </a:r>
          </a:p>
          <a:p>
            <a:pPr marL="0" indent="0">
              <a:spcBef>
                <a:spcPts val="1600"/>
              </a:spcBef>
              <a:buFont typeface="Source Code Pro"/>
              <a:buNone/>
            </a:pPr>
            <a:r>
              <a:rPr lang="es-CL" sz="1300" dirty="0"/>
              <a:t>PONDERACIÓN 10%</a:t>
            </a:r>
          </a:p>
          <a:p>
            <a:pPr marL="0" indent="0">
              <a:spcBef>
                <a:spcPts val="1600"/>
              </a:spcBef>
              <a:buFont typeface="Source Code Pro"/>
              <a:buNone/>
            </a:pPr>
            <a:r>
              <a:rPr lang="es-CL" sz="1300" dirty="0"/>
              <a:t>Participación en clases</a:t>
            </a:r>
          </a:p>
          <a:p>
            <a:pPr marL="0" indent="0">
              <a:spcBef>
                <a:spcPts val="1600"/>
              </a:spcBef>
              <a:buFont typeface="Source Code Pro"/>
              <a:buNone/>
            </a:pPr>
            <a:r>
              <a:rPr lang="es-CL" sz="1300" dirty="0"/>
              <a:t>Realizar intervenciones que aporten a la clase. </a:t>
            </a:r>
            <a:r>
              <a:rPr lang="es-CL" sz="1300" dirty="0" err="1"/>
              <a:t>Ej</a:t>
            </a:r>
            <a:r>
              <a:rPr lang="es-CL" sz="1300" dirty="0"/>
              <a:t>: preguntas, información adicional, etc.</a:t>
            </a:r>
          </a:p>
          <a:p>
            <a:pPr marL="0" indent="0">
              <a:spcBef>
                <a:spcPts val="1600"/>
              </a:spcBef>
              <a:buFont typeface="Source Code Pro"/>
              <a:buNone/>
            </a:pPr>
            <a:r>
              <a:rPr lang="es-CL" sz="1300" dirty="0"/>
              <a:t>Contenidos:</a:t>
            </a:r>
          </a:p>
          <a:p>
            <a:pPr marL="0" indent="0">
              <a:spcBef>
                <a:spcPts val="1600"/>
              </a:spcBef>
              <a:buFont typeface="Source Code Pro"/>
              <a:buNone/>
            </a:pPr>
            <a:r>
              <a:rPr lang="es-CL" sz="1300" dirty="0"/>
              <a:t>Todos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Evaluaciones</a:t>
            </a:r>
            <a:endParaRPr/>
          </a:p>
        </p:txBody>
      </p:sp>
      <p:sp>
        <p:nvSpPr>
          <p:cNvPr id="136" name="Google Shape;136;p26"/>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Examen: Ma 18/07/2023</a:t>
            </a:r>
            <a:endParaRPr b="1" dirty="0"/>
          </a:p>
          <a:p>
            <a:pPr marL="0" lvl="0" indent="0" algn="l" rtl="0">
              <a:spcBef>
                <a:spcPts val="1600"/>
              </a:spcBef>
              <a:spcAft>
                <a:spcPts val="0"/>
              </a:spcAft>
              <a:buNone/>
            </a:pPr>
            <a:r>
              <a:rPr lang="en" dirty="0"/>
              <a:t>Presentación Oral</a:t>
            </a:r>
            <a:endParaRPr dirty="0"/>
          </a:p>
          <a:p>
            <a:pPr marL="0" lvl="0" indent="0" algn="l" rtl="0">
              <a:spcBef>
                <a:spcPts val="1600"/>
              </a:spcBef>
              <a:spcAft>
                <a:spcPts val="0"/>
              </a:spcAft>
              <a:buNone/>
            </a:pPr>
            <a:r>
              <a:rPr lang="en" dirty="0"/>
              <a:t>Presentación presencial/video sobre la temática.</a:t>
            </a:r>
            <a:endParaRPr dirty="0"/>
          </a:p>
          <a:p>
            <a:pPr marL="0" lvl="0" indent="0" algn="l" rtl="0">
              <a:spcBef>
                <a:spcPts val="1600"/>
              </a:spcBef>
              <a:spcAft>
                <a:spcPts val="0"/>
              </a:spcAft>
              <a:buNone/>
            </a:pPr>
            <a:r>
              <a:rPr lang="en" dirty="0"/>
              <a:t>Contenidos:</a:t>
            </a:r>
            <a:endParaRPr dirty="0"/>
          </a:p>
          <a:p>
            <a:pPr marL="0" lvl="0" indent="0" algn="l" rtl="0">
              <a:spcBef>
                <a:spcPts val="1600"/>
              </a:spcBef>
              <a:spcAft>
                <a:spcPts val="1600"/>
              </a:spcAft>
              <a:buNone/>
            </a:pPr>
            <a:r>
              <a:rPr lang="en" dirty="0"/>
              <a:t>5. Gestión integrada</a:t>
            </a:r>
            <a:endParaRPr dirty="0"/>
          </a:p>
        </p:txBody>
      </p:sp>
      <p:sp>
        <p:nvSpPr>
          <p:cNvPr id="137" name="Google Shape;137;p26"/>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a:p>
            <a:pPr marL="0" lvl="0" indent="0" algn="ctr" rtl="0">
              <a:spcBef>
                <a:spcPts val="0"/>
              </a:spcBef>
              <a:spcAft>
                <a:spcPts val="0"/>
              </a:spcAft>
              <a:buNone/>
            </a:pPr>
            <a:r>
              <a:rPr lang="en"/>
              <a:t>Ikigai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8"/>
          <p:cNvPicPr preferRelativeResize="0"/>
          <p:nvPr/>
        </p:nvPicPr>
        <p:blipFill>
          <a:blip r:embed="rId3">
            <a:alphaModFix/>
          </a:blip>
          <a:stretch>
            <a:fillRect/>
          </a:stretch>
        </p:blipFill>
        <p:spPr>
          <a:xfrm>
            <a:off x="0" y="0"/>
            <a:ext cx="6026076" cy="5143501"/>
          </a:xfrm>
          <a:prstGeom prst="rect">
            <a:avLst/>
          </a:prstGeom>
          <a:noFill/>
          <a:ln>
            <a:noFill/>
          </a:ln>
        </p:spPr>
      </p:pic>
      <p:sp>
        <p:nvSpPr>
          <p:cNvPr id="148" name="Google Shape;148;p28"/>
          <p:cNvSpPr/>
          <p:nvPr/>
        </p:nvSpPr>
        <p:spPr>
          <a:xfrm>
            <a:off x="3419675" y="3168450"/>
            <a:ext cx="1319100" cy="335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1256225" y="1674950"/>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a:off x="2406600" y="1115500"/>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2406600" y="82937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3551150" y="139467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3551150" y="1674950"/>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2406600" y="321732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p:nvPr/>
        </p:nvSpPr>
        <p:spPr>
          <a:xfrm>
            <a:off x="2406600" y="3503550"/>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1256225" y="404792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104700" y="404792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3551150" y="195522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2406600" y="460622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9"/>
          <p:cNvPicPr preferRelativeResize="0"/>
          <p:nvPr/>
        </p:nvPicPr>
        <p:blipFill>
          <a:blip r:embed="rId3">
            <a:alphaModFix/>
          </a:blip>
          <a:stretch>
            <a:fillRect/>
          </a:stretch>
        </p:blipFill>
        <p:spPr>
          <a:xfrm>
            <a:off x="0" y="0"/>
            <a:ext cx="6020096" cy="5143500"/>
          </a:xfrm>
          <a:prstGeom prst="rect">
            <a:avLst/>
          </a:prstGeom>
          <a:noFill/>
          <a:ln>
            <a:noFill/>
          </a:ln>
        </p:spPr>
      </p:pic>
      <p:sp>
        <p:nvSpPr>
          <p:cNvPr id="165" name="Google Shape;165;p29"/>
          <p:cNvSpPr/>
          <p:nvPr/>
        </p:nvSpPr>
        <p:spPr>
          <a:xfrm>
            <a:off x="3383700" y="3042725"/>
            <a:ext cx="1319100" cy="335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1241125" y="3405750"/>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1241125" y="130507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2371725" y="75372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96575" y="3130025"/>
            <a:ext cx="977100" cy="16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Empleos Verdes</a:t>
            </a:r>
            <a:endParaRPr/>
          </a:p>
        </p:txBody>
      </p:sp>
      <p:sp>
        <p:nvSpPr>
          <p:cNvPr id="175" name="Google Shape;175;p30"/>
          <p:cNvSpPr txBox="1">
            <a:spLocks noGrp="1"/>
          </p:cNvSpPr>
          <p:nvPr>
            <p:ph type="body" idx="1"/>
          </p:nvPr>
        </p:nvSpPr>
        <p:spPr>
          <a:xfrm>
            <a:off x="311700" y="1389600"/>
            <a:ext cx="8600400" cy="3670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Hay que destacar que el índice de empleo de este tipo de profesionales está creciendo en todo el mundo. Y es que, según el análisis elaborado por Gi Group, </a:t>
            </a:r>
            <a:r>
              <a:rPr lang="en" b="1"/>
              <a:t>Alemania cuenta con 2,8 millones de empleados verdes</a:t>
            </a:r>
            <a:r>
              <a:rPr lang="en"/>
              <a:t> que están creciendo en la Tasa de Crecimiento Anual Compuesto (TCAC) un 1,59%, mientras que </a:t>
            </a:r>
            <a:r>
              <a:rPr lang="en" b="1"/>
              <a:t>Italia cuenta con unos 3,1 millones</a:t>
            </a:r>
            <a:r>
              <a:rPr lang="en"/>
              <a:t> con un TCAC creciente del 3,4%. “Obviamente hay claras diferencias entre unas regiones y otras, y lo vemos en los países donde operamos” comentan desde Gi Group. En particular, los datos sugieren que los países donde se cuenta con un número menor de empleos verdes, pueden todavía tener un alto índice de crecimiento de este tipo de puestos. Es el caso del </a:t>
            </a:r>
            <a:r>
              <a:rPr lang="en" b="1"/>
              <a:t>Reino Unido, que cuenta solo con 185.000 empleos verdes</a:t>
            </a:r>
            <a:r>
              <a:rPr lang="en"/>
              <a:t>, pero existe una tasa de crecimiento del 11,64%, y </a:t>
            </a:r>
            <a:r>
              <a:rPr lang="en" b="1"/>
              <a:t>España, con 531.000 empleos</a:t>
            </a:r>
            <a:r>
              <a:rPr lang="en"/>
              <a:t> y una tasa de crecimiento del 5,85%. De hecho, Madrid ocupa el número 20 del ranking global que mide la concentración de profesionales de «empleos verdes», siendo la única ciudad española en esta clasificación, según un reciente informe publicado por LinkedIn.</a:t>
            </a:r>
            <a:endParaRPr/>
          </a:p>
          <a:p>
            <a:pPr marL="0" lvl="0" indent="0" algn="l" rtl="0">
              <a:spcBef>
                <a:spcPts val="1600"/>
              </a:spcBef>
              <a:spcAft>
                <a:spcPts val="0"/>
              </a:spcAft>
              <a:buNone/>
            </a:pPr>
            <a:r>
              <a:rPr lang="en"/>
              <a:t>Otro país que ha empezado a abrirse camino en el terreno de la sostenibilidad es </a:t>
            </a:r>
            <a:r>
              <a:rPr lang="en" b="1"/>
              <a:t>Brasil</a:t>
            </a:r>
            <a:r>
              <a:rPr lang="en"/>
              <a:t>. Las previsiones apuntan a que la primera economía latina, donde la tasa de crecimiento de los empleos sostenibles es del 6,4% , se encuentra al principio de una nueva forma de producción que conducirá al país hacia una economía cada vez más verde.</a:t>
            </a:r>
            <a:endParaRPr/>
          </a:p>
          <a:p>
            <a:pPr marL="0" lvl="0" indent="0" algn="l" rtl="0">
              <a:spcBef>
                <a:spcPts val="1600"/>
              </a:spcBef>
              <a:spcAft>
                <a:spcPts val="1600"/>
              </a:spcAft>
              <a:buNone/>
            </a:pPr>
            <a:r>
              <a:rPr lang="en"/>
              <a:t>Chile en su hoja de ruta de Economía Circular al 2040 se ha comprometido con la c</a:t>
            </a:r>
            <a:r>
              <a:rPr lang="en" b="1"/>
              <a:t>reación de 180.000 nuevos empleos verdes</a:t>
            </a:r>
            <a:r>
              <a:rPr lang="en"/>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6">
            <a:extLst>
              <a:ext uri="{FF2B5EF4-FFF2-40B4-BE49-F238E27FC236}">
                <a16:creationId xmlns:a16="http://schemas.microsoft.com/office/drawing/2014/main" id="{73A22D62-5038-C48E-1C3F-A38696D0D9DD}"/>
              </a:ext>
            </a:extLst>
          </p:cNvPr>
          <p:cNvSpPr/>
          <p:nvPr/>
        </p:nvSpPr>
        <p:spPr>
          <a:xfrm>
            <a:off x="1" y="1"/>
            <a:ext cx="9143999" cy="5143500"/>
          </a:xfrm>
          <a:prstGeom prst="rect">
            <a:avLst/>
          </a:prstGeom>
          <a:solidFill>
            <a:srgbClr val="9A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050"/>
          </a:p>
        </p:txBody>
      </p:sp>
      <p:grpSp>
        <p:nvGrpSpPr>
          <p:cNvPr id="4" name="Group 3">
            <a:extLst>
              <a:ext uri="{FF2B5EF4-FFF2-40B4-BE49-F238E27FC236}">
                <a16:creationId xmlns:a16="http://schemas.microsoft.com/office/drawing/2014/main" id="{7599D7F2-7234-3C4B-2076-8AFCD14EAB2F}"/>
              </a:ext>
            </a:extLst>
          </p:cNvPr>
          <p:cNvGrpSpPr/>
          <p:nvPr/>
        </p:nvGrpSpPr>
        <p:grpSpPr>
          <a:xfrm>
            <a:off x="71477" y="569190"/>
            <a:ext cx="8986515" cy="4245874"/>
            <a:chOff x="189998" y="748084"/>
            <a:chExt cx="11740919" cy="5547252"/>
          </a:xfrm>
        </p:grpSpPr>
        <p:pic>
          <p:nvPicPr>
            <p:cNvPr id="5" name="Picture 4">
              <a:extLst>
                <a:ext uri="{FF2B5EF4-FFF2-40B4-BE49-F238E27FC236}">
                  <a16:creationId xmlns:a16="http://schemas.microsoft.com/office/drawing/2014/main" id="{E625D31D-8717-4210-268E-61A7707FE2D7}"/>
                </a:ext>
              </a:extLst>
            </p:cNvPr>
            <p:cNvPicPr>
              <a:picLocks noChangeAspect="1"/>
            </p:cNvPicPr>
            <p:nvPr/>
          </p:nvPicPr>
          <p:blipFill>
            <a:blip r:embed="rId2"/>
            <a:stretch>
              <a:fillRect/>
            </a:stretch>
          </p:blipFill>
          <p:spPr>
            <a:xfrm>
              <a:off x="189998" y="748084"/>
              <a:ext cx="4817200" cy="2977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2924420-A16D-CDAB-C59D-F07F17EABAB2}"/>
                </a:ext>
              </a:extLst>
            </p:cNvPr>
            <p:cNvPicPr>
              <a:picLocks noChangeAspect="1"/>
            </p:cNvPicPr>
            <p:nvPr/>
          </p:nvPicPr>
          <p:blipFill>
            <a:blip r:embed="rId3"/>
            <a:stretch>
              <a:fillRect/>
            </a:stretch>
          </p:blipFill>
          <p:spPr>
            <a:xfrm>
              <a:off x="5806879" y="748469"/>
              <a:ext cx="6029343" cy="2897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4840A4E2-AD3F-6C83-874A-4F1F226E9B89}"/>
                </a:ext>
              </a:extLst>
            </p:cNvPr>
            <p:cNvPicPr>
              <a:picLocks noChangeAspect="1"/>
            </p:cNvPicPr>
            <p:nvPr/>
          </p:nvPicPr>
          <p:blipFill>
            <a:blip r:embed="rId4"/>
            <a:stretch>
              <a:fillRect/>
            </a:stretch>
          </p:blipFill>
          <p:spPr>
            <a:xfrm>
              <a:off x="5351916" y="2332305"/>
              <a:ext cx="2726866" cy="17120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1992748C-3B62-F8BE-D654-AFCA3B58B2F4}"/>
                </a:ext>
              </a:extLst>
            </p:cNvPr>
            <p:cNvPicPr>
              <a:picLocks noChangeAspect="1"/>
            </p:cNvPicPr>
            <p:nvPr/>
          </p:nvPicPr>
          <p:blipFill>
            <a:blip r:embed="rId5"/>
            <a:stretch>
              <a:fillRect/>
            </a:stretch>
          </p:blipFill>
          <p:spPr>
            <a:xfrm>
              <a:off x="250288" y="2800090"/>
              <a:ext cx="4172532" cy="2152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B24CF60-32C8-413D-9D05-6D084304BC30}"/>
                </a:ext>
              </a:extLst>
            </p:cNvPr>
            <p:cNvPicPr>
              <a:picLocks noChangeAspect="1"/>
            </p:cNvPicPr>
            <p:nvPr/>
          </p:nvPicPr>
          <p:blipFill>
            <a:blip r:embed="rId6"/>
            <a:stretch>
              <a:fillRect/>
            </a:stretch>
          </p:blipFill>
          <p:spPr>
            <a:xfrm>
              <a:off x="4292856" y="3929449"/>
              <a:ext cx="3490202" cy="23295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97ABB55-DAE0-2B87-AC82-BFA76CCB201C}"/>
                </a:ext>
              </a:extLst>
            </p:cNvPr>
            <p:cNvPicPr>
              <a:picLocks noChangeAspect="1"/>
            </p:cNvPicPr>
            <p:nvPr/>
          </p:nvPicPr>
          <p:blipFill>
            <a:blip r:embed="rId7"/>
            <a:stretch>
              <a:fillRect/>
            </a:stretch>
          </p:blipFill>
          <p:spPr>
            <a:xfrm>
              <a:off x="7974250" y="2862591"/>
              <a:ext cx="3956667" cy="24847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51C9D6E8-D808-FBD8-7987-205B6BF8A4C1}"/>
                </a:ext>
              </a:extLst>
            </p:cNvPr>
            <p:cNvPicPr>
              <a:picLocks noChangeAspect="1"/>
            </p:cNvPicPr>
            <p:nvPr/>
          </p:nvPicPr>
          <p:blipFill>
            <a:blip r:embed="rId8"/>
            <a:stretch>
              <a:fillRect/>
            </a:stretch>
          </p:blipFill>
          <p:spPr>
            <a:xfrm>
              <a:off x="9341446" y="4500070"/>
              <a:ext cx="1195034" cy="1744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AF243F46-F71F-363C-8385-83399A5B67B4}"/>
                </a:ext>
              </a:extLst>
            </p:cNvPr>
            <p:cNvPicPr>
              <a:picLocks noChangeAspect="1"/>
            </p:cNvPicPr>
            <p:nvPr/>
          </p:nvPicPr>
          <p:blipFill>
            <a:blip r:embed="rId9"/>
            <a:stretch>
              <a:fillRect/>
            </a:stretch>
          </p:blipFill>
          <p:spPr>
            <a:xfrm>
              <a:off x="6376498" y="3724301"/>
              <a:ext cx="1809952" cy="11454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24ADEB30-D306-8F3F-2FBA-90D9277333A4}"/>
                </a:ext>
              </a:extLst>
            </p:cNvPr>
            <p:cNvPicPr>
              <a:picLocks noChangeAspect="1"/>
            </p:cNvPicPr>
            <p:nvPr/>
          </p:nvPicPr>
          <p:blipFill>
            <a:blip r:embed="rId10"/>
            <a:stretch>
              <a:fillRect/>
            </a:stretch>
          </p:blipFill>
          <p:spPr>
            <a:xfrm>
              <a:off x="454428" y="4612261"/>
              <a:ext cx="3254050" cy="1585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01898DF9-C844-D9FC-619D-91C34996A87A}"/>
                </a:ext>
              </a:extLst>
            </p:cNvPr>
            <p:cNvPicPr>
              <a:picLocks noChangeAspect="1"/>
            </p:cNvPicPr>
            <p:nvPr/>
          </p:nvPicPr>
          <p:blipFill>
            <a:blip r:embed="rId11"/>
            <a:stretch>
              <a:fillRect/>
            </a:stretch>
          </p:blipFill>
          <p:spPr>
            <a:xfrm>
              <a:off x="3873111" y="2684840"/>
              <a:ext cx="1462201" cy="1616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5C1DDDC9-4BA7-88D2-C112-883B462EEEA9}"/>
                </a:ext>
              </a:extLst>
            </p:cNvPr>
            <p:cNvPicPr>
              <a:picLocks noChangeAspect="1"/>
            </p:cNvPicPr>
            <p:nvPr/>
          </p:nvPicPr>
          <p:blipFill>
            <a:blip r:embed="rId12"/>
            <a:stretch>
              <a:fillRect/>
            </a:stretch>
          </p:blipFill>
          <p:spPr>
            <a:xfrm>
              <a:off x="7291471" y="4977049"/>
              <a:ext cx="1831777" cy="13182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17" name="Picture 16">
            <a:extLst>
              <a:ext uri="{FF2B5EF4-FFF2-40B4-BE49-F238E27FC236}">
                <a16:creationId xmlns:a16="http://schemas.microsoft.com/office/drawing/2014/main" id="{1085BE19-841F-71C9-6D01-B33519892B0E}"/>
              </a:ext>
            </a:extLst>
          </p:cNvPr>
          <p:cNvPicPr>
            <a:picLocks noChangeAspect="1"/>
          </p:cNvPicPr>
          <p:nvPr/>
        </p:nvPicPr>
        <p:blipFill>
          <a:blip r:embed="rId13"/>
          <a:stretch>
            <a:fillRect/>
          </a:stretch>
        </p:blipFill>
        <p:spPr>
          <a:xfrm>
            <a:off x="2029639" y="4387721"/>
            <a:ext cx="1686882" cy="670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3539F264-0BA0-B530-00EF-F23F9393C3BB}"/>
              </a:ext>
            </a:extLst>
          </p:cNvPr>
          <p:cNvPicPr>
            <a:picLocks noChangeAspect="1"/>
          </p:cNvPicPr>
          <p:nvPr/>
        </p:nvPicPr>
        <p:blipFill>
          <a:blip r:embed="rId14"/>
          <a:stretch>
            <a:fillRect/>
          </a:stretch>
        </p:blipFill>
        <p:spPr>
          <a:xfrm>
            <a:off x="7953864" y="3893605"/>
            <a:ext cx="893093" cy="1136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Box 20">
            <a:extLst>
              <a:ext uri="{FF2B5EF4-FFF2-40B4-BE49-F238E27FC236}">
                <a16:creationId xmlns:a16="http://schemas.microsoft.com/office/drawing/2014/main" id="{CFEB20EC-7C5C-1034-AE83-994AF82FF594}"/>
              </a:ext>
            </a:extLst>
          </p:cNvPr>
          <p:cNvSpPr txBox="1"/>
          <p:nvPr/>
        </p:nvSpPr>
        <p:spPr>
          <a:xfrm rot="19974832">
            <a:off x="2212846" y="4572680"/>
            <a:ext cx="1298752" cy="300082"/>
          </a:xfrm>
          <a:prstGeom prst="rect">
            <a:avLst/>
          </a:prstGeom>
          <a:solidFill>
            <a:srgbClr val="FFFFFF">
              <a:alpha val="80000"/>
            </a:srgbClr>
          </a:solidFill>
        </p:spPr>
        <p:txBody>
          <a:bodyPr wrap="square">
            <a:spAutoFit/>
          </a:bodyPr>
          <a:lstStyle/>
          <a:p>
            <a:pPr algn="ctr"/>
            <a:r>
              <a:rPr lang="es-CL" sz="1350" dirty="0">
                <a:solidFill>
                  <a:srgbClr val="6E6E6E"/>
                </a:solidFill>
                <a:latin typeface="Avenir LT Std 55 Roman" panose="020B0503020203020204" pitchFamily="34" charset="0"/>
              </a:rPr>
              <a:t>EN PROCESO</a:t>
            </a:r>
            <a:endParaRPr lang="es-CL" sz="1050" dirty="0"/>
          </a:p>
        </p:txBody>
      </p:sp>
      <p:sp>
        <p:nvSpPr>
          <p:cNvPr id="22" name="TextBox 21">
            <a:extLst>
              <a:ext uri="{FF2B5EF4-FFF2-40B4-BE49-F238E27FC236}">
                <a16:creationId xmlns:a16="http://schemas.microsoft.com/office/drawing/2014/main" id="{9236B423-B005-851C-A0CE-C52B6AF76633}"/>
              </a:ext>
            </a:extLst>
          </p:cNvPr>
          <p:cNvSpPr txBox="1"/>
          <p:nvPr/>
        </p:nvSpPr>
        <p:spPr>
          <a:xfrm rot="19974832">
            <a:off x="7736264" y="4409495"/>
            <a:ext cx="1298752" cy="300082"/>
          </a:xfrm>
          <a:prstGeom prst="rect">
            <a:avLst/>
          </a:prstGeom>
          <a:solidFill>
            <a:srgbClr val="FFFFFF">
              <a:alpha val="80000"/>
            </a:srgbClr>
          </a:solidFill>
        </p:spPr>
        <p:txBody>
          <a:bodyPr wrap="square">
            <a:spAutoFit/>
          </a:bodyPr>
          <a:lstStyle/>
          <a:p>
            <a:pPr algn="ctr"/>
            <a:r>
              <a:rPr lang="es-CL" sz="1350" dirty="0">
                <a:solidFill>
                  <a:srgbClr val="6E6E6E"/>
                </a:solidFill>
                <a:latin typeface="Avenir LT Std 55 Roman" panose="020B0503020203020204" pitchFamily="34" charset="0"/>
              </a:rPr>
              <a:t>EN PROCESO</a:t>
            </a:r>
            <a:endParaRPr lang="es-CL" sz="1050" dirty="0"/>
          </a:p>
        </p:txBody>
      </p:sp>
      <p:pic>
        <p:nvPicPr>
          <p:cNvPr id="2050" name="Picture 2" descr="CVS">
            <a:extLst>
              <a:ext uri="{FF2B5EF4-FFF2-40B4-BE49-F238E27FC236}">
                <a16:creationId xmlns:a16="http://schemas.microsoft.com/office/drawing/2014/main" id="{A0F0C1DE-788E-4007-224A-F9F2C0EEED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78883" y="4174825"/>
            <a:ext cx="944567" cy="944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TextBox 23">
            <a:extLst>
              <a:ext uri="{FF2B5EF4-FFF2-40B4-BE49-F238E27FC236}">
                <a16:creationId xmlns:a16="http://schemas.microsoft.com/office/drawing/2014/main" id="{D521BCD4-1BDF-87E5-7B51-084F3FEF1EEC}"/>
              </a:ext>
            </a:extLst>
          </p:cNvPr>
          <p:cNvSpPr txBox="1"/>
          <p:nvPr/>
        </p:nvSpPr>
        <p:spPr>
          <a:xfrm rot="19974832">
            <a:off x="4294214" y="4497067"/>
            <a:ext cx="1298752" cy="300082"/>
          </a:xfrm>
          <a:prstGeom prst="rect">
            <a:avLst/>
          </a:prstGeom>
          <a:solidFill>
            <a:srgbClr val="FFFFFF">
              <a:alpha val="80000"/>
            </a:srgbClr>
          </a:solidFill>
        </p:spPr>
        <p:txBody>
          <a:bodyPr wrap="square">
            <a:spAutoFit/>
          </a:bodyPr>
          <a:lstStyle/>
          <a:p>
            <a:pPr algn="ctr"/>
            <a:r>
              <a:rPr lang="es-CL" sz="1350" dirty="0">
                <a:solidFill>
                  <a:srgbClr val="6E6E6E"/>
                </a:solidFill>
                <a:latin typeface="Avenir LT Std 55 Roman" panose="020B0503020203020204" pitchFamily="34" charset="0"/>
              </a:rPr>
              <a:t>EN PROCESO</a:t>
            </a:r>
            <a:endParaRPr lang="es-CL" sz="1050" dirty="0"/>
          </a:p>
        </p:txBody>
      </p:sp>
      <p:sp>
        <p:nvSpPr>
          <p:cNvPr id="26" name="TextBox 25">
            <a:extLst>
              <a:ext uri="{FF2B5EF4-FFF2-40B4-BE49-F238E27FC236}">
                <a16:creationId xmlns:a16="http://schemas.microsoft.com/office/drawing/2014/main" id="{FF3D213C-14D5-632D-ECF3-53C4E495FAD2}"/>
              </a:ext>
            </a:extLst>
          </p:cNvPr>
          <p:cNvSpPr txBox="1"/>
          <p:nvPr/>
        </p:nvSpPr>
        <p:spPr>
          <a:xfrm>
            <a:off x="0" y="64472"/>
            <a:ext cx="9057992" cy="577081"/>
          </a:xfrm>
          <a:prstGeom prst="rect">
            <a:avLst/>
          </a:prstGeom>
          <a:noFill/>
        </p:spPr>
        <p:txBody>
          <a:bodyPr wrap="square">
            <a:spAutoFit/>
          </a:bodyPr>
          <a:lstStyle/>
          <a:p>
            <a:pPr algn="ctr"/>
            <a:r>
              <a:rPr lang="es-CL" sz="1050" dirty="0">
                <a:solidFill>
                  <a:schemeClr val="bg1"/>
                </a:solidFill>
                <a:latin typeface="Avenir LT Std 55 Roman" panose="020B0503020203020204" pitchFamily="34" charset="0"/>
              </a:rPr>
              <a:t>Huerta en obra – Economía circular en obra -  Electromovilidad– Estudios Biodiversidad – Protección Flora original – Oficina Pet </a:t>
            </a:r>
            <a:r>
              <a:rPr lang="es-CL" sz="1050" dirty="0" err="1">
                <a:solidFill>
                  <a:schemeClr val="bg1"/>
                </a:solidFill>
                <a:latin typeface="Avenir LT Std 55 Roman" panose="020B0503020203020204" pitchFamily="34" charset="0"/>
              </a:rPr>
              <a:t>Friendly</a:t>
            </a:r>
            <a:r>
              <a:rPr lang="es-CL" sz="1050" dirty="0">
                <a:solidFill>
                  <a:schemeClr val="bg1"/>
                </a:solidFill>
                <a:latin typeface="Avenir LT Std 55 Roman" panose="020B0503020203020204" pitchFamily="34" charset="0"/>
              </a:rPr>
              <a:t> – Prototipos aguas grises Compromiso Pro – Desafío 10x – Certificación B – CVS – Eficiencia energética – Generación energía in-situ – Aislación exterior</a:t>
            </a:r>
            <a:endParaRPr lang="es-CL" sz="1050" dirty="0">
              <a:solidFill>
                <a:schemeClr val="bg1"/>
              </a:solidFill>
            </a:endParaRPr>
          </a:p>
        </p:txBody>
      </p:sp>
      <p:pic>
        <p:nvPicPr>
          <p:cNvPr id="29" name="Picture 28" descr="A picture containing text, sign&#10;&#10;Description automatically generated">
            <a:extLst>
              <a:ext uri="{FF2B5EF4-FFF2-40B4-BE49-F238E27FC236}">
                <a16:creationId xmlns:a16="http://schemas.microsoft.com/office/drawing/2014/main" id="{6880B4EE-D1BC-EF69-8DA9-BE9D9B22CEAC}"/>
              </a:ext>
            </a:extLst>
          </p:cNvPr>
          <p:cNvPicPr>
            <a:picLocks noChangeAspect="1"/>
          </p:cNvPicPr>
          <p:nvPr/>
        </p:nvPicPr>
        <p:blipFill>
          <a:blip r:embed="rId16"/>
          <a:stretch>
            <a:fillRect/>
          </a:stretch>
        </p:blipFill>
        <p:spPr>
          <a:xfrm>
            <a:off x="3599423" y="589749"/>
            <a:ext cx="921503" cy="921503"/>
          </a:xfrm>
          <a:prstGeom prst="rect">
            <a:avLst/>
          </a:prstGeom>
        </p:spPr>
      </p:pic>
    </p:spTree>
    <p:extLst>
      <p:ext uri="{BB962C8B-B14F-4D97-AF65-F5344CB8AC3E}">
        <p14:creationId xmlns:p14="http://schemas.microsoft.com/office/powerpoint/2010/main" val="1257012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Contenidos</a:t>
            </a:r>
            <a:endParaRPr/>
          </a:p>
        </p:txBody>
      </p:sp>
      <p:sp>
        <p:nvSpPr>
          <p:cNvPr id="63" name="Google Shape;63;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Presentación profesor</a:t>
            </a:r>
            <a:endParaRPr/>
          </a:p>
          <a:p>
            <a:pPr marL="457200" lvl="0" indent="-304800" algn="l" rtl="0">
              <a:spcBef>
                <a:spcPts val="0"/>
              </a:spcBef>
              <a:spcAft>
                <a:spcPts val="0"/>
              </a:spcAft>
              <a:buSzPts val="1200"/>
              <a:buAutoNum type="arabicPeriod"/>
            </a:pPr>
            <a:r>
              <a:rPr lang="en"/>
              <a:t>Reglas del curso</a:t>
            </a:r>
            <a:endParaRPr/>
          </a:p>
          <a:p>
            <a:pPr marL="457200" lvl="0" indent="-304800" algn="l" rtl="0">
              <a:spcBef>
                <a:spcPts val="0"/>
              </a:spcBef>
              <a:spcAft>
                <a:spcPts val="0"/>
              </a:spcAft>
              <a:buSzPts val="1200"/>
              <a:buAutoNum type="arabicPeriod"/>
            </a:pPr>
            <a:r>
              <a:rPr lang="en"/>
              <a:t>Programa de clases</a:t>
            </a:r>
            <a:endParaRPr/>
          </a:p>
          <a:p>
            <a:pPr marL="457200" lvl="0" indent="-304800" algn="l" rtl="0">
              <a:spcBef>
                <a:spcPts val="0"/>
              </a:spcBef>
              <a:spcAft>
                <a:spcPts val="0"/>
              </a:spcAft>
              <a:buSzPts val="1200"/>
              <a:buAutoNum type="arabicPeriod"/>
            </a:pPr>
            <a:r>
              <a:rPr lang="en"/>
              <a:t>Evaluaciones</a:t>
            </a:r>
            <a:endParaRPr/>
          </a:p>
          <a:p>
            <a:pPr marL="457200" lvl="0" indent="-304800" algn="l" rtl="0">
              <a:spcBef>
                <a:spcPts val="0"/>
              </a:spcBef>
              <a:spcAft>
                <a:spcPts val="0"/>
              </a:spcAft>
              <a:buSzPts val="1200"/>
              <a:buAutoNum type="arabicPeriod"/>
            </a:pPr>
            <a:r>
              <a:rPr lang="en"/>
              <a:t>Ikigai</a:t>
            </a:r>
            <a:endParaRPr/>
          </a:p>
          <a:p>
            <a:pPr marL="457200" lvl="0" indent="-304800" algn="l" rtl="0">
              <a:spcBef>
                <a:spcPts val="0"/>
              </a:spcBef>
              <a:spcAft>
                <a:spcPts val="0"/>
              </a:spcAft>
              <a:buSzPts val="1200"/>
              <a:buAutoNum type="arabicPeriod"/>
            </a:pPr>
            <a:r>
              <a:rPr lang="en"/>
              <a:t>Grupos de trabajo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l="6557" r="6557"/>
          <a:stretch/>
        </p:blipFill>
        <p:spPr>
          <a:xfrm>
            <a:off x="3182113" y="0"/>
            <a:ext cx="5961887" cy="5143500"/>
          </a:xfrm>
          <a:prstGeom prst="rect">
            <a:avLst/>
          </a:prstGeom>
        </p:spPr>
      </p:pic>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4274" y="4445338"/>
            <a:ext cx="1181100" cy="344663"/>
          </a:xfrm>
          <a:prstGeom prst="rect">
            <a:avLst/>
          </a:prstGeom>
        </p:spPr>
      </p:pic>
      <p:sp>
        <p:nvSpPr>
          <p:cNvPr id="8" name="CuadroTexto 7">
            <a:extLst>
              <a:ext uri="{FF2B5EF4-FFF2-40B4-BE49-F238E27FC236}">
                <a16:creationId xmlns:a16="http://schemas.microsoft.com/office/drawing/2014/main" id="{1426AD79-F006-90CF-5A40-857F5CA661AD}"/>
              </a:ext>
            </a:extLst>
          </p:cNvPr>
          <p:cNvSpPr txBox="1"/>
          <p:nvPr/>
        </p:nvSpPr>
        <p:spPr>
          <a:xfrm>
            <a:off x="226135" y="337594"/>
            <a:ext cx="5100467" cy="461665"/>
          </a:xfrm>
          <a:prstGeom prst="rect">
            <a:avLst/>
          </a:prstGeom>
          <a:noFill/>
          <a:effectLst/>
        </p:spPr>
        <p:txBody>
          <a:bodyPr wrap="square" rtlCol="0">
            <a:spAutoFit/>
          </a:bodyPr>
          <a:lstStyle/>
          <a:p>
            <a: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t>Huerta en obra</a:t>
            </a:r>
            <a:endParaRPr lang="es-419" sz="2400" dirty="0">
              <a:solidFill>
                <a:srgbClr val="9AB731"/>
              </a:solidFill>
              <a:latin typeface="News701 BT" panose="02040603040505090204" pitchFamily="18" charset="0"/>
              <a:ea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6B7FD942-EB6F-D233-FF5C-D609F43AAF38}"/>
              </a:ext>
            </a:extLst>
          </p:cNvPr>
          <p:cNvSpPr txBox="1"/>
          <p:nvPr/>
        </p:nvSpPr>
        <p:spPr>
          <a:xfrm>
            <a:off x="226135" y="1112342"/>
            <a:ext cx="2403875" cy="461665"/>
          </a:xfrm>
          <a:prstGeom prst="rect">
            <a:avLst/>
          </a:prstGeom>
          <a:noFill/>
        </p:spPr>
        <p:txBody>
          <a:bodyPr wrap="square" rtlCol="0">
            <a:spAutoFit/>
          </a:bodyPr>
          <a:lstStyle/>
          <a:p>
            <a:r>
              <a:rPr lang="es-419" sz="1200" dirty="0">
                <a:solidFill>
                  <a:srgbClr val="6E6E6E"/>
                </a:solidFill>
                <a:latin typeface="Avenir LT Std 55 Roman" panose="020B0503020203020204" pitchFamily="34" charset="0"/>
              </a:rPr>
              <a:t>Cosechamos junto a los trabajadores de la obra.</a:t>
            </a:r>
            <a:endParaRPr lang="es-419" sz="1050" dirty="0"/>
          </a:p>
        </p:txBody>
      </p:sp>
      <p:cxnSp>
        <p:nvCxnSpPr>
          <p:cNvPr id="12" name="Conector recto 11">
            <a:extLst>
              <a:ext uri="{FF2B5EF4-FFF2-40B4-BE49-F238E27FC236}">
                <a16:creationId xmlns:a16="http://schemas.microsoft.com/office/drawing/2014/main" id="{D03454F0-8966-66AF-FD11-729857F9145C}"/>
              </a:ext>
            </a:extLst>
          </p:cNvPr>
          <p:cNvCxnSpPr>
            <a:cxnSpLocks/>
          </p:cNvCxnSpPr>
          <p:nvPr/>
        </p:nvCxnSpPr>
        <p:spPr>
          <a:xfrm>
            <a:off x="294657" y="873626"/>
            <a:ext cx="2335354" cy="0"/>
          </a:xfrm>
          <a:prstGeom prst="line">
            <a:avLst/>
          </a:prstGeom>
          <a:ln w="38100">
            <a:solidFill>
              <a:srgbClr val="9AB73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8E55429F-D979-5CDE-37A9-48D264BBAF2D}"/>
              </a:ext>
            </a:extLst>
          </p:cNvPr>
          <p:cNvPicPr>
            <a:picLocks noChangeAspect="1"/>
          </p:cNvPicPr>
          <p:nvPr/>
        </p:nvPicPr>
        <p:blipFill>
          <a:blip r:embed="rId5"/>
          <a:stretch>
            <a:fillRect/>
          </a:stretch>
        </p:blipFill>
        <p:spPr>
          <a:xfrm>
            <a:off x="226135" y="1789639"/>
            <a:ext cx="2603045" cy="3133295"/>
          </a:xfrm>
          <a:prstGeom prst="rect">
            <a:avLst/>
          </a:prstGeom>
        </p:spPr>
      </p:pic>
    </p:spTree>
    <p:extLst>
      <p:ext uri="{BB962C8B-B14F-4D97-AF65-F5344CB8AC3E}">
        <p14:creationId xmlns:p14="http://schemas.microsoft.com/office/powerpoint/2010/main" val="1800108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l="10808" r="10808"/>
          <a:stretch/>
        </p:blipFill>
        <p:spPr>
          <a:xfrm>
            <a:off x="3765550" y="0"/>
            <a:ext cx="5378450" cy="5143500"/>
          </a:xfrm>
          <a:prstGeom prst="rect">
            <a:avLst/>
          </a:prstGeom>
        </p:spPr>
      </p:pic>
      <p:sp>
        <p:nvSpPr>
          <p:cNvPr id="7" name="Rectángulo 6">
            <a:extLst>
              <a:ext uri="{FF2B5EF4-FFF2-40B4-BE49-F238E27FC236}">
                <a16:creationId xmlns:a16="http://schemas.microsoft.com/office/drawing/2014/main" id="{1E6CDE02-6E5B-4140-90C1-98509B3A4E21}"/>
              </a:ext>
            </a:extLst>
          </p:cNvPr>
          <p:cNvSpPr/>
          <p:nvPr/>
        </p:nvSpPr>
        <p:spPr>
          <a:xfrm>
            <a:off x="0" y="1"/>
            <a:ext cx="3765550" cy="5143500"/>
          </a:xfrm>
          <a:prstGeom prst="rect">
            <a:avLst/>
          </a:prstGeom>
          <a:solidFill>
            <a:srgbClr val="9A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050"/>
          </a:p>
        </p:txBody>
      </p:sp>
      <p:sp>
        <p:nvSpPr>
          <p:cNvPr id="9" name="CuadroTexto 8">
            <a:extLst>
              <a:ext uri="{FF2B5EF4-FFF2-40B4-BE49-F238E27FC236}">
                <a16:creationId xmlns:a16="http://schemas.microsoft.com/office/drawing/2014/main" id="{8088FF9D-FA7B-4013-9130-553A39CD42BE}"/>
              </a:ext>
            </a:extLst>
          </p:cNvPr>
          <p:cNvSpPr txBox="1"/>
          <p:nvPr/>
        </p:nvSpPr>
        <p:spPr>
          <a:xfrm>
            <a:off x="409575" y="337594"/>
            <a:ext cx="2946400" cy="830997"/>
          </a:xfrm>
          <a:prstGeom prst="rect">
            <a:avLst/>
          </a:prstGeom>
          <a:noFill/>
          <a:effectLst>
            <a:outerShdw blurRad="50800" dist="38100" algn="l" rotWithShape="0">
              <a:prstClr val="black">
                <a:alpha val="40000"/>
              </a:prstClr>
            </a:outerShdw>
          </a:effectLst>
        </p:spPr>
        <p:txBody>
          <a:bodyPr wrap="square" rtlCol="0">
            <a:spAutoFit/>
          </a:bodyPr>
          <a:lstStyle/>
          <a:p>
            <a:r>
              <a:rPr lang="es-ES_tradnl" sz="2400" i="1" dirty="0">
                <a:solidFill>
                  <a:schemeClr val="bg1"/>
                </a:solidFill>
                <a:latin typeface="News701 BT" panose="02040603040505090204" pitchFamily="18" charset="0"/>
                <a:ea typeface="Times New Roman" panose="02020603050405020304" pitchFamily="18" charset="0"/>
                <a:cs typeface="Calibri" panose="020F0502020204030204" pitchFamily="34" charset="0"/>
              </a:rPr>
              <a:t>Huerta comunitaria</a:t>
            </a:r>
            <a:endParaRPr lang="es-419" sz="2400" dirty="0">
              <a:solidFill>
                <a:schemeClr val="bg1"/>
              </a:solidFill>
              <a:latin typeface="News701 BT" panose="02040603040505090204" pitchFamily="18" charset="0"/>
              <a:ea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ACF03902-E844-5F89-FF90-9CA67E85CEF3}"/>
              </a:ext>
            </a:extLst>
          </p:cNvPr>
          <p:cNvSpPr txBox="1"/>
          <p:nvPr/>
        </p:nvSpPr>
        <p:spPr>
          <a:xfrm>
            <a:off x="365125" y="1383683"/>
            <a:ext cx="2946400" cy="1200329"/>
          </a:xfrm>
          <a:prstGeom prst="rect">
            <a:avLst/>
          </a:prstGeom>
          <a:noFill/>
        </p:spPr>
        <p:txBody>
          <a:bodyPr wrap="square" rtlCol="0">
            <a:spAutoFit/>
          </a:bodyPr>
          <a:lstStyle/>
          <a:p>
            <a:pPr algn="just"/>
            <a:r>
              <a:rPr lang="es-419" sz="1200" dirty="0">
                <a:solidFill>
                  <a:schemeClr val="bg1"/>
                </a:solidFill>
                <a:latin typeface="Avenir LT Std 55 Roman" panose="020B0503020203020204" pitchFamily="34" charset="0"/>
              </a:rPr>
              <a:t>Los propietarios del proyecto Ecobarrio tienen en sus áreas comunes una huerta comunitaria para cuidar y cosechar colaborativamente, promoviendo la comunicación y el trabajo en equipo entre vecinos.</a:t>
            </a:r>
            <a:endParaRPr lang="es-419" sz="1050" dirty="0"/>
          </a:p>
        </p:txBody>
      </p:sp>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4274" y="4445338"/>
            <a:ext cx="1181100" cy="344663"/>
          </a:xfrm>
          <a:prstGeom prst="rect">
            <a:avLst/>
          </a:prstGeom>
        </p:spPr>
      </p:pic>
      <p:pic>
        <p:nvPicPr>
          <p:cNvPr id="4098" name="Picture 2">
            <a:extLst>
              <a:ext uri="{FF2B5EF4-FFF2-40B4-BE49-F238E27FC236}">
                <a16:creationId xmlns:a16="http://schemas.microsoft.com/office/drawing/2014/main" id="{49FE5DC5-E0DE-8857-0C4B-8EBC375E0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18" y="3021280"/>
            <a:ext cx="3174140" cy="178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03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l="6019" r="6019"/>
          <a:stretch/>
        </p:blipFill>
        <p:spPr>
          <a:xfrm>
            <a:off x="0" y="0"/>
            <a:ext cx="3395709" cy="5143500"/>
          </a:xfrm>
          <a:prstGeom prst="rect">
            <a:avLst/>
          </a:prstGeom>
        </p:spPr>
      </p:pic>
      <p:sp>
        <p:nvSpPr>
          <p:cNvPr id="7" name="Rectángulo 6">
            <a:extLst>
              <a:ext uri="{FF2B5EF4-FFF2-40B4-BE49-F238E27FC236}">
                <a16:creationId xmlns:a16="http://schemas.microsoft.com/office/drawing/2014/main" id="{1E6CDE02-6E5B-4140-90C1-98509B3A4E21}"/>
              </a:ext>
            </a:extLst>
          </p:cNvPr>
          <p:cNvSpPr/>
          <p:nvPr/>
        </p:nvSpPr>
        <p:spPr>
          <a:xfrm>
            <a:off x="5378450" y="1"/>
            <a:ext cx="376555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050"/>
          </a:p>
        </p:txBody>
      </p:sp>
      <p:sp>
        <p:nvSpPr>
          <p:cNvPr id="9" name="CuadroTexto 8">
            <a:extLst>
              <a:ext uri="{FF2B5EF4-FFF2-40B4-BE49-F238E27FC236}">
                <a16:creationId xmlns:a16="http://schemas.microsoft.com/office/drawing/2014/main" id="{8088FF9D-FA7B-4013-9130-553A39CD42BE}"/>
              </a:ext>
            </a:extLst>
          </p:cNvPr>
          <p:cNvSpPr txBox="1"/>
          <p:nvPr/>
        </p:nvSpPr>
        <p:spPr>
          <a:xfrm>
            <a:off x="3675110" y="337594"/>
            <a:ext cx="5100467" cy="461665"/>
          </a:xfrm>
          <a:prstGeom prst="rect">
            <a:avLst/>
          </a:prstGeom>
          <a:noFill/>
          <a:effectLst/>
        </p:spPr>
        <p:txBody>
          <a:bodyPr wrap="square" rtlCol="0">
            <a:spAutoFit/>
          </a:bodyPr>
          <a:lstStyle/>
          <a:p>
            <a: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t>Economía circular en obra</a:t>
            </a:r>
            <a:endParaRPr lang="es-419" sz="2400" dirty="0">
              <a:solidFill>
                <a:srgbClr val="9AB731"/>
              </a:solidFill>
              <a:latin typeface="News701 BT" panose="02040603040505090204" pitchFamily="18" charset="0"/>
              <a:ea typeface="Times New Roman" panose="02020603050405020304" pitchFamily="18" charset="0"/>
              <a:cs typeface="Times New Roman" panose="02020603050405020304" pitchFamily="18" charset="0"/>
            </a:endParaRPr>
          </a:p>
        </p:txBody>
      </p:sp>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401" y="4445338"/>
            <a:ext cx="1181100" cy="344663"/>
          </a:xfrm>
          <a:prstGeom prst="rect">
            <a:avLst/>
          </a:prstGeom>
        </p:spPr>
      </p:pic>
      <p:cxnSp>
        <p:nvCxnSpPr>
          <p:cNvPr id="10" name="Conector recto 9">
            <a:extLst>
              <a:ext uri="{FF2B5EF4-FFF2-40B4-BE49-F238E27FC236}">
                <a16:creationId xmlns:a16="http://schemas.microsoft.com/office/drawing/2014/main" id="{9248A07B-BED7-7514-5094-24B739E86EA7}"/>
              </a:ext>
            </a:extLst>
          </p:cNvPr>
          <p:cNvCxnSpPr>
            <a:cxnSpLocks/>
          </p:cNvCxnSpPr>
          <p:nvPr/>
        </p:nvCxnSpPr>
        <p:spPr>
          <a:xfrm>
            <a:off x="3743631" y="873626"/>
            <a:ext cx="5031946" cy="0"/>
          </a:xfrm>
          <a:prstGeom prst="line">
            <a:avLst/>
          </a:prstGeom>
          <a:ln w="38100">
            <a:solidFill>
              <a:srgbClr val="9AB731"/>
            </a:solidFill>
          </a:ln>
        </p:spPr>
        <p:style>
          <a:lnRef idx="2">
            <a:schemeClr val="dk1"/>
          </a:lnRef>
          <a:fillRef idx="0">
            <a:schemeClr val="dk1"/>
          </a:fillRef>
          <a:effectRef idx="1">
            <a:schemeClr val="dk1"/>
          </a:effectRef>
          <a:fontRef idx="minor">
            <a:schemeClr val="tx1"/>
          </a:fontRef>
        </p:style>
      </p:cxnSp>
      <p:pic>
        <p:nvPicPr>
          <p:cNvPr id="11" name="Picture 10" descr="A picture containing text, outdoor, container, bin&#10;&#10;Description automatically generated">
            <a:extLst>
              <a:ext uri="{FF2B5EF4-FFF2-40B4-BE49-F238E27FC236}">
                <a16:creationId xmlns:a16="http://schemas.microsoft.com/office/drawing/2014/main" id="{C684CDD1-8F06-1548-BBCD-F407E4A4FC94}"/>
              </a:ext>
            </a:extLst>
          </p:cNvPr>
          <p:cNvPicPr>
            <a:picLocks noChangeAspect="1"/>
          </p:cNvPicPr>
          <p:nvPr/>
        </p:nvPicPr>
        <p:blipFill>
          <a:blip r:embed="rId5"/>
          <a:stretch>
            <a:fillRect/>
          </a:stretch>
        </p:blipFill>
        <p:spPr>
          <a:xfrm>
            <a:off x="3743631" y="1177492"/>
            <a:ext cx="5031946" cy="3771914"/>
          </a:xfrm>
          <a:prstGeom prst="rect">
            <a:avLst/>
          </a:prstGeom>
        </p:spPr>
      </p:pic>
    </p:spTree>
    <p:extLst>
      <p:ext uri="{BB962C8B-B14F-4D97-AF65-F5344CB8AC3E}">
        <p14:creationId xmlns:p14="http://schemas.microsoft.com/office/powerpoint/2010/main" val="667829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rotWithShape="1">
          <a:blip r:embed="rId2"/>
          <a:srcRect l="60033" r="555"/>
          <a:stretch/>
        </p:blipFill>
        <p:spPr>
          <a:xfrm>
            <a:off x="5499717" y="0"/>
            <a:ext cx="3644282" cy="5143500"/>
          </a:xfrm>
          <a:prstGeom prst="rect">
            <a:avLst/>
          </a:prstGeom>
        </p:spPr>
      </p:pic>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4274" y="4445338"/>
            <a:ext cx="1181100" cy="344663"/>
          </a:xfrm>
          <a:prstGeom prst="rect">
            <a:avLst/>
          </a:prstGeom>
        </p:spPr>
      </p:pic>
      <p:sp>
        <p:nvSpPr>
          <p:cNvPr id="8" name="CuadroTexto 7">
            <a:extLst>
              <a:ext uri="{FF2B5EF4-FFF2-40B4-BE49-F238E27FC236}">
                <a16:creationId xmlns:a16="http://schemas.microsoft.com/office/drawing/2014/main" id="{1426AD79-F006-90CF-5A40-857F5CA661AD}"/>
              </a:ext>
            </a:extLst>
          </p:cNvPr>
          <p:cNvSpPr txBox="1"/>
          <p:nvPr/>
        </p:nvSpPr>
        <p:spPr>
          <a:xfrm>
            <a:off x="226135" y="337594"/>
            <a:ext cx="5100467" cy="461665"/>
          </a:xfrm>
          <a:prstGeom prst="rect">
            <a:avLst/>
          </a:prstGeom>
          <a:noFill/>
          <a:effectLst/>
        </p:spPr>
        <p:txBody>
          <a:bodyPr wrap="square" rtlCol="0">
            <a:spAutoFit/>
          </a:bodyPr>
          <a:lstStyle/>
          <a:p>
            <a: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t>Electromovilidad</a:t>
            </a:r>
            <a:endParaRPr lang="es-419" sz="2400" dirty="0">
              <a:solidFill>
                <a:srgbClr val="9AB731"/>
              </a:solidFill>
              <a:latin typeface="News701 BT" panose="02040603040505090204" pitchFamily="18" charset="0"/>
              <a:ea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D03454F0-8966-66AF-FD11-729857F9145C}"/>
              </a:ext>
            </a:extLst>
          </p:cNvPr>
          <p:cNvCxnSpPr>
            <a:cxnSpLocks/>
          </p:cNvCxnSpPr>
          <p:nvPr/>
        </p:nvCxnSpPr>
        <p:spPr>
          <a:xfrm>
            <a:off x="294657" y="873626"/>
            <a:ext cx="5031946" cy="0"/>
          </a:xfrm>
          <a:prstGeom prst="line">
            <a:avLst/>
          </a:prstGeom>
          <a:ln w="38100">
            <a:solidFill>
              <a:srgbClr val="9AB73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313FD667-2DC7-22FC-AAC1-BE11DA4D9902}"/>
              </a:ext>
            </a:extLst>
          </p:cNvPr>
          <p:cNvPicPr>
            <a:picLocks noChangeAspect="1"/>
          </p:cNvPicPr>
          <p:nvPr/>
        </p:nvPicPr>
        <p:blipFill>
          <a:blip r:embed="rId5"/>
          <a:stretch>
            <a:fillRect/>
          </a:stretch>
        </p:blipFill>
        <p:spPr>
          <a:xfrm>
            <a:off x="226134" y="912445"/>
            <a:ext cx="5100468" cy="2859971"/>
          </a:xfrm>
          <a:prstGeom prst="rect">
            <a:avLst/>
          </a:prstGeom>
        </p:spPr>
      </p:pic>
      <p:sp>
        <p:nvSpPr>
          <p:cNvPr id="5" name="Arrow: Right 4">
            <a:extLst>
              <a:ext uri="{FF2B5EF4-FFF2-40B4-BE49-F238E27FC236}">
                <a16:creationId xmlns:a16="http://schemas.microsoft.com/office/drawing/2014/main" id="{2A91A7AB-0038-935F-53C8-1E966EEA1132}"/>
              </a:ext>
            </a:extLst>
          </p:cNvPr>
          <p:cNvSpPr/>
          <p:nvPr/>
        </p:nvSpPr>
        <p:spPr>
          <a:xfrm rot="6266925">
            <a:off x="4531466" y="2435884"/>
            <a:ext cx="1181100" cy="582283"/>
          </a:xfrm>
          <a:prstGeom prst="rightArrow">
            <a:avLst/>
          </a:prstGeom>
          <a:solidFill>
            <a:srgbClr val="9AB731"/>
          </a:solidFill>
          <a:ln>
            <a:solidFill>
              <a:srgbClr val="9AB73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s-CL" sz="1050"/>
          </a:p>
        </p:txBody>
      </p:sp>
      <p:pic>
        <p:nvPicPr>
          <p:cNvPr id="13" name="Picture 12">
            <a:extLst>
              <a:ext uri="{FF2B5EF4-FFF2-40B4-BE49-F238E27FC236}">
                <a16:creationId xmlns:a16="http://schemas.microsoft.com/office/drawing/2014/main" id="{E9B3C878-B860-2A17-1F63-51DC500BD371}"/>
              </a:ext>
            </a:extLst>
          </p:cNvPr>
          <p:cNvPicPr>
            <a:picLocks noChangeAspect="1"/>
          </p:cNvPicPr>
          <p:nvPr/>
        </p:nvPicPr>
        <p:blipFill>
          <a:blip r:embed="rId6"/>
          <a:stretch>
            <a:fillRect/>
          </a:stretch>
        </p:blipFill>
        <p:spPr>
          <a:xfrm>
            <a:off x="294657" y="3038496"/>
            <a:ext cx="1541150" cy="1947413"/>
          </a:xfrm>
          <a:prstGeom prst="rect">
            <a:avLst/>
          </a:prstGeom>
        </p:spPr>
      </p:pic>
      <p:pic>
        <p:nvPicPr>
          <p:cNvPr id="16" name="Picture 15">
            <a:extLst>
              <a:ext uri="{FF2B5EF4-FFF2-40B4-BE49-F238E27FC236}">
                <a16:creationId xmlns:a16="http://schemas.microsoft.com/office/drawing/2014/main" id="{8041A84A-1558-8982-C8DF-455D4A87151B}"/>
              </a:ext>
            </a:extLst>
          </p:cNvPr>
          <p:cNvPicPr>
            <a:picLocks noChangeAspect="1"/>
          </p:cNvPicPr>
          <p:nvPr/>
        </p:nvPicPr>
        <p:blipFill>
          <a:blip r:embed="rId7"/>
          <a:stretch>
            <a:fillRect/>
          </a:stretch>
        </p:blipFill>
        <p:spPr>
          <a:xfrm>
            <a:off x="2003392" y="3999201"/>
            <a:ext cx="3281786" cy="976205"/>
          </a:xfrm>
          <a:prstGeom prst="rect">
            <a:avLst/>
          </a:prstGeom>
        </p:spPr>
      </p:pic>
    </p:spTree>
    <p:extLst>
      <p:ext uri="{BB962C8B-B14F-4D97-AF65-F5344CB8AC3E}">
        <p14:creationId xmlns:p14="http://schemas.microsoft.com/office/powerpoint/2010/main" val="4257369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t="14150" b="14150"/>
          <a:stretch/>
        </p:blipFill>
        <p:spPr>
          <a:xfrm>
            <a:off x="3765550" y="0"/>
            <a:ext cx="5378450" cy="5143500"/>
          </a:xfrm>
          <a:prstGeom prst="rect">
            <a:avLst/>
          </a:prstGeom>
        </p:spPr>
      </p:pic>
      <p:sp>
        <p:nvSpPr>
          <p:cNvPr id="7" name="Rectángulo 6">
            <a:extLst>
              <a:ext uri="{FF2B5EF4-FFF2-40B4-BE49-F238E27FC236}">
                <a16:creationId xmlns:a16="http://schemas.microsoft.com/office/drawing/2014/main" id="{1E6CDE02-6E5B-4140-90C1-98509B3A4E21}"/>
              </a:ext>
            </a:extLst>
          </p:cNvPr>
          <p:cNvSpPr/>
          <p:nvPr/>
        </p:nvSpPr>
        <p:spPr>
          <a:xfrm>
            <a:off x="0" y="1"/>
            <a:ext cx="3765550" cy="5143500"/>
          </a:xfrm>
          <a:prstGeom prst="rect">
            <a:avLst/>
          </a:prstGeom>
          <a:solidFill>
            <a:srgbClr val="9A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050"/>
          </a:p>
        </p:txBody>
      </p:sp>
      <p:sp>
        <p:nvSpPr>
          <p:cNvPr id="9" name="CuadroTexto 8">
            <a:extLst>
              <a:ext uri="{FF2B5EF4-FFF2-40B4-BE49-F238E27FC236}">
                <a16:creationId xmlns:a16="http://schemas.microsoft.com/office/drawing/2014/main" id="{8088FF9D-FA7B-4013-9130-553A39CD42BE}"/>
              </a:ext>
            </a:extLst>
          </p:cNvPr>
          <p:cNvSpPr txBox="1"/>
          <p:nvPr/>
        </p:nvSpPr>
        <p:spPr>
          <a:xfrm>
            <a:off x="409575" y="337594"/>
            <a:ext cx="2946400" cy="830997"/>
          </a:xfrm>
          <a:prstGeom prst="rect">
            <a:avLst/>
          </a:prstGeom>
          <a:noFill/>
          <a:effectLst>
            <a:outerShdw blurRad="50800" dist="38100" algn="l" rotWithShape="0">
              <a:prstClr val="black">
                <a:alpha val="40000"/>
              </a:prstClr>
            </a:outerShdw>
          </a:effectLst>
        </p:spPr>
        <p:txBody>
          <a:bodyPr wrap="square" rtlCol="0">
            <a:spAutoFit/>
          </a:bodyPr>
          <a:lstStyle/>
          <a:p>
            <a:r>
              <a:rPr lang="es-ES_tradnl" sz="2400" i="1" dirty="0">
                <a:solidFill>
                  <a:schemeClr val="bg1"/>
                </a:solidFill>
                <a:latin typeface="News701 BT" panose="02040603040505090204" pitchFamily="18" charset="0"/>
                <a:ea typeface="Times New Roman" panose="02020603050405020304" pitchFamily="18" charset="0"/>
                <a:cs typeface="Calibri" panose="020F0502020204030204" pitchFamily="34" charset="0"/>
              </a:rPr>
              <a:t>Estudios biodiversidad</a:t>
            </a:r>
            <a:endParaRPr lang="es-419" sz="2400" dirty="0">
              <a:solidFill>
                <a:schemeClr val="bg1"/>
              </a:solidFill>
              <a:latin typeface="News701 BT" panose="02040603040505090204" pitchFamily="18" charset="0"/>
              <a:ea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ACF03902-E844-5F89-FF90-9CA67E85CEF3}"/>
              </a:ext>
            </a:extLst>
          </p:cNvPr>
          <p:cNvSpPr txBox="1"/>
          <p:nvPr/>
        </p:nvSpPr>
        <p:spPr>
          <a:xfrm>
            <a:off x="365125" y="1383683"/>
            <a:ext cx="2946400" cy="830997"/>
          </a:xfrm>
          <a:prstGeom prst="rect">
            <a:avLst/>
          </a:prstGeom>
          <a:noFill/>
        </p:spPr>
        <p:txBody>
          <a:bodyPr wrap="square" rtlCol="0">
            <a:spAutoFit/>
          </a:bodyPr>
          <a:lstStyle/>
          <a:p>
            <a:pPr algn="just"/>
            <a:r>
              <a:rPr lang="es-419" sz="1200" dirty="0">
                <a:solidFill>
                  <a:schemeClr val="bg1"/>
                </a:solidFill>
                <a:latin typeface="Avenir LT Std 55 Roman" panose="020B0503020203020204" pitchFamily="34" charset="0"/>
              </a:rPr>
              <a:t>Catalogamos la flora y fauna presente en los sitios que desarrollamos, para diseñar un paisajismo que iguale o supere la biodiversidad de base.</a:t>
            </a:r>
            <a:endParaRPr lang="es-419" sz="1050" dirty="0"/>
          </a:p>
        </p:txBody>
      </p:sp>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4274" y="4445338"/>
            <a:ext cx="1181100" cy="344663"/>
          </a:xfrm>
          <a:prstGeom prst="rect">
            <a:avLst/>
          </a:prstGeom>
        </p:spPr>
      </p:pic>
      <p:pic>
        <p:nvPicPr>
          <p:cNvPr id="2050" name="Picture 2">
            <a:extLst>
              <a:ext uri="{FF2B5EF4-FFF2-40B4-BE49-F238E27FC236}">
                <a16:creationId xmlns:a16="http://schemas.microsoft.com/office/drawing/2014/main" id="{FD618FDB-A31A-EEF6-5C73-E7089AC24A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25" y="2640390"/>
            <a:ext cx="2867640" cy="214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60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t="2665" b="2665"/>
          <a:stretch/>
        </p:blipFill>
        <p:spPr>
          <a:xfrm>
            <a:off x="0" y="0"/>
            <a:ext cx="3395709" cy="5143500"/>
          </a:xfrm>
          <a:prstGeom prst="rect">
            <a:avLst/>
          </a:prstGeom>
        </p:spPr>
      </p:pic>
      <p:sp>
        <p:nvSpPr>
          <p:cNvPr id="7" name="Rectángulo 6">
            <a:extLst>
              <a:ext uri="{FF2B5EF4-FFF2-40B4-BE49-F238E27FC236}">
                <a16:creationId xmlns:a16="http://schemas.microsoft.com/office/drawing/2014/main" id="{1E6CDE02-6E5B-4140-90C1-98509B3A4E21}"/>
              </a:ext>
            </a:extLst>
          </p:cNvPr>
          <p:cNvSpPr/>
          <p:nvPr/>
        </p:nvSpPr>
        <p:spPr>
          <a:xfrm>
            <a:off x="5378450" y="1"/>
            <a:ext cx="376555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050"/>
          </a:p>
        </p:txBody>
      </p:sp>
      <p:sp>
        <p:nvSpPr>
          <p:cNvPr id="9" name="CuadroTexto 8">
            <a:extLst>
              <a:ext uri="{FF2B5EF4-FFF2-40B4-BE49-F238E27FC236}">
                <a16:creationId xmlns:a16="http://schemas.microsoft.com/office/drawing/2014/main" id="{8088FF9D-FA7B-4013-9130-553A39CD42BE}"/>
              </a:ext>
            </a:extLst>
          </p:cNvPr>
          <p:cNvSpPr txBox="1"/>
          <p:nvPr/>
        </p:nvSpPr>
        <p:spPr>
          <a:xfrm>
            <a:off x="3675110" y="337594"/>
            <a:ext cx="5100467" cy="461665"/>
          </a:xfrm>
          <a:prstGeom prst="rect">
            <a:avLst/>
          </a:prstGeom>
          <a:noFill/>
          <a:effectLst/>
        </p:spPr>
        <p:txBody>
          <a:bodyPr wrap="square" rtlCol="0">
            <a:spAutoFit/>
          </a:bodyPr>
          <a:lstStyle/>
          <a:p>
            <a: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t>Protección flora original</a:t>
            </a:r>
            <a:endParaRPr lang="es-419" sz="2400" dirty="0">
              <a:solidFill>
                <a:srgbClr val="9AB731"/>
              </a:solidFill>
              <a:latin typeface="News701 BT" panose="02040603040505090204" pitchFamily="18" charset="0"/>
              <a:ea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ACF03902-E844-5F89-FF90-9CA67E85CEF3}"/>
              </a:ext>
            </a:extLst>
          </p:cNvPr>
          <p:cNvSpPr txBox="1"/>
          <p:nvPr/>
        </p:nvSpPr>
        <p:spPr>
          <a:xfrm>
            <a:off x="3675110" y="1001340"/>
            <a:ext cx="2403875" cy="2123658"/>
          </a:xfrm>
          <a:prstGeom prst="rect">
            <a:avLst/>
          </a:prstGeom>
          <a:noFill/>
        </p:spPr>
        <p:txBody>
          <a:bodyPr wrap="square" rtlCol="0">
            <a:spAutoFit/>
          </a:bodyPr>
          <a:lstStyle/>
          <a:p>
            <a:r>
              <a:rPr lang="es-419" sz="1200" dirty="0">
                <a:solidFill>
                  <a:srgbClr val="6E6E6E"/>
                </a:solidFill>
                <a:latin typeface="Avenir LT Std 55 Roman" panose="020B0503020203020204" pitchFamily="34" charset="0"/>
              </a:rPr>
              <a:t>Mantenemos los árboles del sitio original, dentro de lo posible.</a:t>
            </a:r>
          </a:p>
          <a:p>
            <a:endParaRPr lang="es-419" sz="1200" dirty="0">
              <a:solidFill>
                <a:srgbClr val="6E6E6E"/>
              </a:solidFill>
              <a:latin typeface="Avenir LT Std 55 Roman" panose="020B0503020203020204" pitchFamily="34" charset="0"/>
            </a:endParaRPr>
          </a:p>
          <a:p>
            <a:r>
              <a:rPr lang="es-419" sz="1200" dirty="0">
                <a:solidFill>
                  <a:srgbClr val="6E6E6E"/>
                </a:solidFill>
                <a:latin typeface="Avenir LT Std 55 Roman" panose="020B0503020203020204" pitchFamily="34" charset="0"/>
              </a:rPr>
              <a:t>Algunos de interés los intentamos reubicar para mantenernos.</a:t>
            </a:r>
          </a:p>
          <a:p>
            <a:endParaRPr lang="es-419" sz="1200" dirty="0">
              <a:solidFill>
                <a:srgbClr val="6E6E6E"/>
              </a:solidFill>
              <a:latin typeface="Avenir LT Std 55 Roman" panose="020B0503020203020204" pitchFamily="34" charset="0"/>
            </a:endParaRPr>
          </a:p>
          <a:p>
            <a:r>
              <a:rPr lang="es-419" sz="1200" dirty="0">
                <a:solidFill>
                  <a:srgbClr val="6E6E6E"/>
                </a:solidFill>
                <a:latin typeface="Avenir LT Std 55 Roman" panose="020B0503020203020204" pitchFamily="34" charset="0"/>
              </a:rPr>
              <a:t>A los demás les sacamos esquejes para preservar su linaje.</a:t>
            </a:r>
            <a:endParaRPr lang="es-419" sz="1050" dirty="0"/>
          </a:p>
        </p:txBody>
      </p:sp>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401" y="4445338"/>
            <a:ext cx="1181100" cy="344663"/>
          </a:xfrm>
          <a:prstGeom prst="rect">
            <a:avLst/>
          </a:prstGeom>
        </p:spPr>
      </p:pic>
      <p:cxnSp>
        <p:nvCxnSpPr>
          <p:cNvPr id="10" name="Conector recto 9">
            <a:extLst>
              <a:ext uri="{FF2B5EF4-FFF2-40B4-BE49-F238E27FC236}">
                <a16:creationId xmlns:a16="http://schemas.microsoft.com/office/drawing/2014/main" id="{9248A07B-BED7-7514-5094-24B739E86EA7}"/>
              </a:ext>
            </a:extLst>
          </p:cNvPr>
          <p:cNvCxnSpPr>
            <a:cxnSpLocks/>
          </p:cNvCxnSpPr>
          <p:nvPr/>
        </p:nvCxnSpPr>
        <p:spPr>
          <a:xfrm>
            <a:off x="3743631" y="873626"/>
            <a:ext cx="5031946" cy="0"/>
          </a:xfrm>
          <a:prstGeom prst="line">
            <a:avLst/>
          </a:prstGeom>
          <a:ln w="38100">
            <a:solidFill>
              <a:srgbClr val="9AB731"/>
            </a:solidFill>
          </a:ln>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0F4D3A38-59BC-1B4B-C953-CADA0C485BDC}"/>
              </a:ext>
            </a:extLst>
          </p:cNvPr>
          <p:cNvPicPr>
            <a:picLocks noChangeAspect="1"/>
          </p:cNvPicPr>
          <p:nvPr/>
        </p:nvPicPr>
        <p:blipFill rotWithShape="1">
          <a:blip r:embed="rId5"/>
          <a:srcRect r="8487"/>
          <a:stretch/>
        </p:blipFill>
        <p:spPr>
          <a:xfrm>
            <a:off x="7044416" y="1828163"/>
            <a:ext cx="1731162" cy="3184231"/>
          </a:xfrm>
          <a:prstGeom prst="rect">
            <a:avLst/>
          </a:prstGeom>
          <a:solidFill>
            <a:srgbClr val="FFFFFF">
              <a:shade val="85000"/>
            </a:srgbClr>
          </a:solidFill>
          <a:ln w="88900" cap="sq">
            <a:solidFill>
              <a:schemeClr val="bg1"/>
            </a:solidFill>
            <a:miter lim="800000"/>
          </a:ln>
          <a:effectLst/>
        </p:spPr>
      </p:pic>
      <p:pic>
        <p:nvPicPr>
          <p:cNvPr id="1026" name="Picture 2">
            <a:extLst>
              <a:ext uri="{FF2B5EF4-FFF2-40B4-BE49-F238E27FC236}">
                <a16:creationId xmlns:a16="http://schemas.microsoft.com/office/drawing/2014/main" id="{0BB21BA3-2032-D7FE-1B3A-CC3E2A1D5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4189" y="3271927"/>
            <a:ext cx="3091747" cy="1740467"/>
          </a:xfrm>
          <a:prstGeom prst="rect">
            <a:avLst/>
          </a:prstGeom>
          <a:solidFill>
            <a:srgbClr val="FFFFFF">
              <a:shade val="85000"/>
            </a:srgbClr>
          </a:solidFill>
          <a:ln w="88900" cap="sq">
            <a:solidFill>
              <a:schemeClr val="bg1"/>
            </a:solidFill>
            <a:miter lim="800000"/>
          </a:ln>
          <a:effectLst/>
        </p:spPr>
      </p:pic>
    </p:spTree>
    <p:extLst>
      <p:ext uri="{BB962C8B-B14F-4D97-AF65-F5344CB8AC3E}">
        <p14:creationId xmlns:p14="http://schemas.microsoft.com/office/powerpoint/2010/main" val="711926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t="14112" b="14112"/>
          <a:stretch/>
        </p:blipFill>
        <p:spPr>
          <a:xfrm>
            <a:off x="3765550" y="0"/>
            <a:ext cx="5378450" cy="5143500"/>
          </a:xfrm>
          <a:prstGeom prst="rect">
            <a:avLst/>
          </a:prstGeom>
        </p:spPr>
      </p:pic>
      <p:sp>
        <p:nvSpPr>
          <p:cNvPr id="7" name="Rectángulo 6">
            <a:extLst>
              <a:ext uri="{FF2B5EF4-FFF2-40B4-BE49-F238E27FC236}">
                <a16:creationId xmlns:a16="http://schemas.microsoft.com/office/drawing/2014/main" id="{1E6CDE02-6E5B-4140-90C1-98509B3A4E21}"/>
              </a:ext>
            </a:extLst>
          </p:cNvPr>
          <p:cNvSpPr/>
          <p:nvPr/>
        </p:nvSpPr>
        <p:spPr>
          <a:xfrm>
            <a:off x="0" y="1"/>
            <a:ext cx="3765550" cy="5143500"/>
          </a:xfrm>
          <a:prstGeom prst="rect">
            <a:avLst/>
          </a:prstGeom>
          <a:solidFill>
            <a:srgbClr val="9A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050"/>
          </a:p>
        </p:txBody>
      </p:sp>
      <p:sp>
        <p:nvSpPr>
          <p:cNvPr id="9" name="CuadroTexto 8">
            <a:extLst>
              <a:ext uri="{FF2B5EF4-FFF2-40B4-BE49-F238E27FC236}">
                <a16:creationId xmlns:a16="http://schemas.microsoft.com/office/drawing/2014/main" id="{8088FF9D-FA7B-4013-9130-553A39CD42BE}"/>
              </a:ext>
            </a:extLst>
          </p:cNvPr>
          <p:cNvSpPr txBox="1"/>
          <p:nvPr/>
        </p:nvSpPr>
        <p:spPr>
          <a:xfrm>
            <a:off x="409575" y="337594"/>
            <a:ext cx="2946400" cy="461665"/>
          </a:xfrm>
          <a:prstGeom prst="rect">
            <a:avLst/>
          </a:prstGeom>
          <a:noFill/>
          <a:effectLst>
            <a:outerShdw blurRad="50800" dist="38100" algn="l" rotWithShape="0">
              <a:prstClr val="black">
                <a:alpha val="40000"/>
              </a:prstClr>
            </a:outerShdw>
          </a:effectLst>
        </p:spPr>
        <p:txBody>
          <a:bodyPr wrap="square" rtlCol="0">
            <a:spAutoFit/>
          </a:bodyPr>
          <a:lstStyle/>
          <a:p>
            <a:r>
              <a:rPr lang="es-ES_tradnl" sz="2400" i="1" dirty="0">
                <a:solidFill>
                  <a:schemeClr val="bg1"/>
                </a:solidFill>
                <a:latin typeface="News701 BT" panose="02040603040505090204" pitchFamily="18" charset="0"/>
                <a:ea typeface="Times New Roman" panose="02020603050405020304" pitchFamily="18" charset="0"/>
                <a:cs typeface="Calibri" panose="020F0502020204030204" pitchFamily="34" charset="0"/>
              </a:rPr>
              <a:t>Compostera</a:t>
            </a:r>
            <a:endParaRPr lang="es-419" sz="2400" dirty="0">
              <a:solidFill>
                <a:schemeClr val="bg1"/>
              </a:solidFill>
              <a:latin typeface="News701 BT" panose="02040603040505090204" pitchFamily="18" charset="0"/>
              <a:ea typeface="Times New Roman" panose="02020603050405020304" pitchFamily="18" charset="0"/>
              <a:cs typeface="Times New Roman" panose="02020603050405020304" pitchFamily="18" charset="0"/>
            </a:endParaRPr>
          </a:p>
        </p:txBody>
      </p:sp>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4274" y="4445338"/>
            <a:ext cx="1181100" cy="344663"/>
          </a:xfrm>
          <a:prstGeom prst="rect">
            <a:avLst/>
          </a:prstGeom>
        </p:spPr>
      </p:pic>
      <p:pic>
        <p:nvPicPr>
          <p:cNvPr id="5" name="Picture 4" descr="A picture containing ground, bowl, outdoor, plant&#10;&#10;Description automatically generated">
            <a:extLst>
              <a:ext uri="{FF2B5EF4-FFF2-40B4-BE49-F238E27FC236}">
                <a16:creationId xmlns:a16="http://schemas.microsoft.com/office/drawing/2014/main" id="{4D578C7E-9AD4-8E38-D28C-00371DDA1034}"/>
              </a:ext>
            </a:extLst>
          </p:cNvPr>
          <p:cNvPicPr>
            <a:picLocks noChangeAspect="1"/>
          </p:cNvPicPr>
          <p:nvPr/>
        </p:nvPicPr>
        <p:blipFill>
          <a:blip r:embed="rId5"/>
          <a:stretch>
            <a:fillRect/>
          </a:stretch>
        </p:blipFill>
        <p:spPr>
          <a:xfrm>
            <a:off x="409575" y="941936"/>
            <a:ext cx="2888135" cy="3848065"/>
          </a:xfrm>
          <a:prstGeom prst="rect">
            <a:avLst/>
          </a:prstGeom>
        </p:spPr>
      </p:pic>
    </p:spTree>
    <p:extLst>
      <p:ext uri="{BB962C8B-B14F-4D97-AF65-F5344CB8AC3E}">
        <p14:creationId xmlns:p14="http://schemas.microsoft.com/office/powerpoint/2010/main" val="1256172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l="6624" r="6624"/>
          <a:stretch/>
        </p:blipFill>
        <p:spPr>
          <a:xfrm>
            <a:off x="3182113" y="0"/>
            <a:ext cx="5961887" cy="5143500"/>
          </a:xfrm>
          <a:prstGeom prst="rect">
            <a:avLst/>
          </a:prstGeom>
        </p:spPr>
      </p:pic>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4274" y="4445338"/>
            <a:ext cx="1181100" cy="344663"/>
          </a:xfrm>
          <a:prstGeom prst="rect">
            <a:avLst/>
          </a:prstGeom>
        </p:spPr>
      </p:pic>
      <p:sp>
        <p:nvSpPr>
          <p:cNvPr id="8" name="CuadroTexto 7">
            <a:extLst>
              <a:ext uri="{FF2B5EF4-FFF2-40B4-BE49-F238E27FC236}">
                <a16:creationId xmlns:a16="http://schemas.microsoft.com/office/drawing/2014/main" id="{1426AD79-F006-90CF-5A40-857F5CA661AD}"/>
              </a:ext>
            </a:extLst>
          </p:cNvPr>
          <p:cNvSpPr txBox="1"/>
          <p:nvPr/>
        </p:nvSpPr>
        <p:spPr>
          <a:xfrm>
            <a:off x="226135" y="337594"/>
            <a:ext cx="5100467" cy="830997"/>
          </a:xfrm>
          <a:prstGeom prst="rect">
            <a:avLst/>
          </a:prstGeom>
          <a:noFill/>
          <a:effectLst/>
        </p:spPr>
        <p:txBody>
          <a:bodyPr wrap="square" rtlCol="0">
            <a:spAutoFit/>
          </a:bodyPr>
          <a:lstStyle/>
          <a:p>
            <a: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t>Oficina </a:t>
            </a:r>
            <a:b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br>
            <a: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t>pet-</a:t>
            </a:r>
            <a:r>
              <a:rPr lang="es-ES_tradnl" sz="2400" i="1" dirty="0" err="1">
                <a:solidFill>
                  <a:srgbClr val="9AB731"/>
                </a:solidFill>
                <a:latin typeface="News701 BT" panose="02040603040505090204" pitchFamily="18" charset="0"/>
                <a:ea typeface="Times New Roman" panose="02020603050405020304" pitchFamily="18" charset="0"/>
                <a:cs typeface="Calibri" panose="020F0502020204030204" pitchFamily="34" charset="0"/>
              </a:rPr>
              <a:t>friendly</a:t>
            </a:r>
            <a:endParaRPr lang="es-419" sz="2400" dirty="0">
              <a:solidFill>
                <a:srgbClr val="9AB731"/>
              </a:solidFill>
              <a:latin typeface="News701 BT" panose="02040603040505090204" pitchFamily="18" charset="0"/>
              <a:ea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6B7FD942-EB6F-D233-FF5C-D609F43AAF38}"/>
              </a:ext>
            </a:extLst>
          </p:cNvPr>
          <p:cNvSpPr txBox="1"/>
          <p:nvPr/>
        </p:nvSpPr>
        <p:spPr>
          <a:xfrm>
            <a:off x="226135" y="1486630"/>
            <a:ext cx="2403875" cy="830997"/>
          </a:xfrm>
          <a:prstGeom prst="rect">
            <a:avLst/>
          </a:prstGeom>
          <a:noFill/>
        </p:spPr>
        <p:txBody>
          <a:bodyPr wrap="square" rtlCol="0">
            <a:spAutoFit/>
          </a:bodyPr>
          <a:lstStyle/>
          <a:p>
            <a:r>
              <a:rPr lang="es-419" sz="1200" dirty="0">
                <a:solidFill>
                  <a:srgbClr val="6E6E6E"/>
                </a:solidFill>
                <a:latin typeface="Avenir LT Std 55 Roman" panose="020B0503020203020204" pitchFamily="34" charset="0"/>
              </a:rPr>
              <a:t>Promovemos la relación entre personas y sus mascotas facilitando el acceso con una política pet-</a:t>
            </a:r>
            <a:r>
              <a:rPr lang="es-419" sz="1200" dirty="0" err="1">
                <a:solidFill>
                  <a:srgbClr val="6E6E6E"/>
                </a:solidFill>
                <a:latin typeface="Avenir LT Std 55 Roman" panose="020B0503020203020204" pitchFamily="34" charset="0"/>
              </a:rPr>
              <a:t>friendly</a:t>
            </a:r>
            <a:r>
              <a:rPr lang="es-419" sz="1200" dirty="0">
                <a:solidFill>
                  <a:srgbClr val="6E6E6E"/>
                </a:solidFill>
                <a:latin typeface="Avenir LT Std 55 Roman" panose="020B0503020203020204" pitchFamily="34" charset="0"/>
              </a:rPr>
              <a:t>.</a:t>
            </a:r>
            <a:endParaRPr lang="es-419" sz="1050" dirty="0"/>
          </a:p>
        </p:txBody>
      </p:sp>
      <p:cxnSp>
        <p:nvCxnSpPr>
          <p:cNvPr id="12" name="Conector recto 11">
            <a:extLst>
              <a:ext uri="{FF2B5EF4-FFF2-40B4-BE49-F238E27FC236}">
                <a16:creationId xmlns:a16="http://schemas.microsoft.com/office/drawing/2014/main" id="{D03454F0-8966-66AF-FD11-729857F9145C}"/>
              </a:ext>
            </a:extLst>
          </p:cNvPr>
          <p:cNvCxnSpPr>
            <a:cxnSpLocks/>
          </p:cNvCxnSpPr>
          <p:nvPr/>
        </p:nvCxnSpPr>
        <p:spPr>
          <a:xfrm>
            <a:off x="294657" y="1300634"/>
            <a:ext cx="2335354" cy="0"/>
          </a:xfrm>
          <a:prstGeom prst="line">
            <a:avLst/>
          </a:prstGeom>
          <a:ln w="38100">
            <a:solidFill>
              <a:srgbClr val="9AB73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56125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rotWithShape="1">
          <a:blip r:embed="rId2"/>
          <a:srcRect t="44" r="41181" b="44"/>
          <a:stretch/>
        </p:blipFill>
        <p:spPr>
          <a:xfrm>
            <a:off x="3765550" y="0"/>
            <a:ext cx="5378450" cy="5143500"/>
          </a:xfrm>
          <a:prstGeom prst="rect">
            <a:avLst/>
          </a:prstGeom>
        </p:spPr>
      </p:pic>
      <p:sp>
        <p:nvSpPr>
          <p:cNvPr id="7" name="Rectángulo 6">
            <a:extLst>
              <a:ext uri="{FF2B5EF4-FFF2-40B4-BE49-F238E27FC236}">
                <a16:creationId xmlns:a16="http://schemas.microsoft.com/office/drawing/2014/main" id="{1E6CDE02-6E5B-4140-90C1-98509B3A4E21}"/>
              </a:ext>
            </a:extLst>
          </p:cNvPr>
          <p:cNvSpPr/>
          <p:nvPr/>
        </p:nvSpPr>
        <p:spPr>
          <a:xfrm>
            <a:off x="0" y="1"/>
            <a:ext cx="3765550" cy="5143500"/>
          </a:xfrm>
          <a:prstGeom prst="rect">
            <a:avLst/>
          </a:prstGeom>
          <a:solidFill>
            <a:srgbClr val="9A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050"/>
          </a:p>
        </p:txBody>
      </p:sp>
      <p:sp>
        <p:nvSpPr>
          <p:cNvPr id="9" name="CuadroTexto 8">
            <a:extLst>
              <a:ext uri="{FF2B5EF4-FFF2-40B4-BE49-F238E27FC236}">
                <a16:creationId xmlns:a16="http://schemas.microsoft.com/office/drawing/2014/main" id="{8088FF9D-FA7B-4013-9130-553A39CD42BE}"/>
              </a:ext>
            </a:extLst>
          </p:cNvPr>
          <p:cNvSpPr txBox="1"/>
          <p:nvPr/>
        </p:nvSpPr>
        <p:spPr>
          <a:xfrm>
            <a:off x="409575" y="337594"/>
            <a:ext cx="2946400" cy="461665"/>
          </a:xfrm>
          <a:prstGeom prst="rect">
            <a:avLst/>
          </a:prstGeom>
          <a:noFill/>
          <a:effectLst>
            <a:outerShdw blurRad="50800" dist="38100" algn="l" rotWithShape="0">
              <a:prstClr val="black">
                <a:alpha val="40000"/>
              </a:prstClr>
            </a:outerShdw>
          </a:effectLst>
        </p:spPr>
        <p:txBody>
          <a:bodyPr wrap="square" rtlCol="0">
            <a:spAutoFit/>
          </a:bodyPr>
          <a:lstStyle/>
          <a:p>
            <a:r>
              <a:rPr lang="es-ES_tradnl" sz="2400" i="1" dirty="0">
                <a:solidFill>
                  <a:schemeClr val="bg1"/>
                </a:solidFill>
                <a:latin typeface="News701 BT" panose="02040603040505090204" pitchFamily="18" charset="0"/>
                <a:ea typeface="Times New Roman" panose="02020603050405020304" pitchFamily="18" charset="0"/>
                <a:cs typeface="Calibri" panose="020F0502020204030204" pitchFamily="34" charset="0"/>
              </a:rPr>
              <a:t>Pet-</a:t>
            </a:r>
            <a:r>
              <a:rPr lang="es-ES_tradnl" sz="2400" i="1" dirty="0" err="1">
                <a:solidFill>
                  <a:schemeClr val="bg1"/>
                </a:solidFill>
                <a:latin typeface="News701 BT" panose="02040603040505090204" pitchFamily="18" charset="0"/>
                <a:ea typeface="Times New Roman" panose="02020603050405020304" pitchFamily="18" charset="0"/>
                <a:cs typeface="Calibri" panose="020F0502020204030204" pitchFamily="34" charset="0"/>
              </a:rPr>
              <a:t>park</a:t>
            </a:r>
            <a:endParaRPr lang="es-419" sz="2400" dirty="0">
              <a:solidFill>
                <a:schemeClr val="bg1"/>
              </a:solidFill>
              <a:latin typeface="News701 BT" panose="020406030405050902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928BAF8-0616-C691-20D8-2C3F9DE4C24D}"/>
              </a:ext>
            </a:extLst>
          </p:cNvPr>
          <p:cNvPicPr>
            <a:picLocks noChangeAspect="1"/>
          </p:cNvPicPr>
          <p:nvPr/>
        </p:nvPicPr>
        <p:blipFill rotWithShape="1">
          <a:blip r:embed="rId3"/>
          <a:srcRect l="21133" t="-217" b="7480"/>
          <a:stretch/>
        </p:blipFill>
        <p:spPr>
          <a:xfrm>
            <a:off x="3765550" y="2485517"/>
            <a:ext cx="5378450" cy="2657984"/>
          </a:xfrm>
          <a:prstGeom prst="rect">
            <a:avLst/>
          </a:prstGeom>
        </p:spPr>
      </p:pic>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4274" y="4445338"/>
            <a:ext cx="1181100" cy="344663"/>
          </a:xfrm>
          <a:prstGeom prst="rect">
            <a:avLst/>
          </a:prstGeom>
        </p:spPr>
      </p:pic>
      <p:pic>
        <p:nvPicPr>
          <p:cNvPr id="5" name="Picture 4">
            <a:extLst>
              <a:ext uri="{FF2B5EF4-FFF2-40B4-BE49-F238E27FC236}">
                <a16:creationId xmlns:a16="http://schemas.microsoft.com/office/drawing/2014/main" id="{A8F4DF6D-70D0-23D2-D068-F5F37A1D45D7}"/>
              </a:ext>
            </a:extLst>
          </p:cNvPr>
          <p:cNvPicPr>
            <a:picLocks noChangeAspect="1"/>
          </p:cNvPicPr>
          <p:nvPr/>
        </p:nvPicPr>
        <p:blipFill>
          <a:blip r:embed="rId6"/>
          <a:stretch>
            <a:fillRect/>
          </a:stretch>
        </p:blipFill>
        <p:spPr>
          <a:xfrm>
            <a:off x="3810000" y="-1"/>
            <a:ext cx="5289550" cy="2485518"/>
          </a:xfrm>
          <a:prstGeom prst="rect">
            <a:avLst/>
          </a:prstGeom>
          <a:ln w="76200">
            <a:solidFill>
              <a:srgbClr val="FFFFFF"/>
            </a:solidFill>
          </a:ln>
        </p:spPr>
      </p:pic>
      <p:pic>
        <p:nvPicPr>
          <p:cNvPr id="11" name="Picture 10" descr="A picture containing furniture, seat&#10;&#10;Description automatically generated">
            <a:extLst>
              <a:ext uri="{FF2B5EF4-FFF2-40B4-BE49-F238E27FC236}">
                <a16:creationId xmlns:a16="http://schemas.microsoft.com/office/drawing/2014/main" id="{CEFCCD6A-897B-B058-C0A2-427193C64061}"/>
              </a:ext>
            </a:extLst>
          </p:cNvPr>
          <p:cNvPicPr>
            <a:picLocks noChangeAspect="1"/>
          </p:cNvPicPr>
          <p:nvPr/>
        </p:nvPicPr>
        <p:blipFill>
          <a:blip r:embed="rId7"/>
          <a:stretch>
            <a:fillRect/>
          </a:stretch>
        </p:blipFill>
        <p:spPr>
          <a:xfrm>
            <a:off x="213505" y="1094374"/>
            <a:ext cx="3249638" cy="1744772"/>
          </a:xfrm>
          <a:prstGeom prst="rect">
            <a:avLst/>
          </a:prstGeom>
        </p:spPr>
      </p:pic>
      <p:pic>
        <p:nvPicPr>
          <p:cNvPr id="13" name="Picture 12" descr="A picture containing bed, clipart&#10;&#10;Description automatically generated">
            <a:extLst>
              <a:ext uri="{FF2B5EF4-FFF2-40B4-BE49-F238E27FC236}">
                <a16:creationId xmlns:a16="http://schemas.microsoft.com/office/drawing/2014/main" id="{6A725BE4-C44E-FB23-7587-8931CA5E471D}"/>
              </a:ext>
            </a:extLst>
          </p:cNvPr>
          <p:cNvPicPr>
            <a:picLocks noChangeAspect="1"/>
          </p:cNvPicPr>
          <p:nvPr/>
        </p:nvPicPr>
        <p:blipFill>
          <a:blip r:embed="rId8"/>
          <a:stretch>
            <a:fillRect/>
          </a:stretch>
        </p:blipFill>
        <p:spPr>
          <a:xfrm>
            <a:off x="213505" y="3157347"/>
            <a:ext cx="3261254" cy="1744771"/>
          </a:xfrm>
          <a:prstGeom prst="rect">
            <a:avLst/>
          </a:prstGeom>
        </p:spPr>
      </p:pic>
    </p:spTree>
    <p:extLst>
      <p:ext uri="{BB962C8B-B14F-4D97-AF65-F5344CB8AC3E}">
        <p14:creationId xmlns:p14="http://schemas.microsoft.com/office/powerpoint/2010/main" val="1433455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l="6019" r="6019"/>
          <a:stretch/>
        </p:blipFill>
        <p:spPr>
          <a:xfrm>
            <a:off x="0" y="0"/>
            <a:ext cx="3395709" cy="5143500"/>
          </a:xfrm>
          <a:prstGeom prst="rect">
            <a:avLst/>
          </a:prstGeom>
        </p:spPr>
      </p:pic>
      <p:sp>
        <p:nvSpPr>
          <p:cNvPr id="7" name="Rectángulo 6">
            <a:extLst>
              <a:ext uri="{FF2B5EF4-FFF2-40B4-BE49-F238E27FC236}">
                <a16:creationId xmlns:a16="http://schemas.microsoft.com/office/drawing/2014/main" id="{1E6CDE02-6E5B-4140-90C1-98509B3A4E21}"/>
              </a:ext>
            </a:extLst>
          </p:cNvPr>
          <p:cNvSpPr/>
          <p:nvPr/>
        </p:nvSpPr>
        <p:spPr>
          <a:xfrm>
            <a:off x="5378450" y="1"/>
            <a:ext cx="376555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050"/>
          </a:p>
        </p:txBody>
      </p:sp>
      <p:sp>
        <p:nvSpPr>
          <p:cNvPr id="9" name="CuadroTexto 8">
            <a:extLst>
              <a:ext uri="{FF2B5EF4-FFF2-40B4-BE49-F238E27FC236}">
                <a16:creationId xmlns:a16="http://schemas.microsoft.com/office/drawing/2014/main" id="{8088FF9D-FA7B-4013-9130-553A39CD42BE}"/>
              </a:ext>
            </a:extLst>
          </p:cNvPr>
          <p:cNvSpPr txBox="1"/>
          <p:nvPr/>
        </p:nvSpPr>
        <p:spPr>
          <a:xfrm>
            <a:off x="3675110" y="337594"/>
            <a:ext cx="5100467" cy="461665"/>
          </a:xfrm>
          <a:prstGeom prst="rect">
            <a:avLst/>
          </a:prstGeom>
          <a:noFill/>
          <a:effectLst/>
        </p:spPr>
        <p:txBody>
          <a:bodyPr wrap="square" rtlCol="0">
            <a:spAutoFit/>
          </a:bodyPr>
          <a:lstStyle/>
          <a:p>
            <a: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t>Prototipo aguas grises</a:t>
            </a:r>
            <a:endParaRPr lang="es-419" sz="2400" dirty="0">
              <a:solidFill>
                <a:srgbClr val="9AB731"/>
              </a:solidFill>
              <a:latin typeface="News701 BT" panose="02040603040505090204" pitchFamily="18" charset="0"/>
              <a:ea typeface="Times New Roman" panose="02020603050405020304" pitchFamily="18" charset="0"/>
              <a:cs typeface="Times New Roman" panose="02020603050405020304" pitchFamily="18" charset="0"/>
            </a:endParaRPr>
          </a:p>
        </p:txBody>
      </p:sp>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401" y="4445338"/>
            <a:ext cx="1181100" cy="344663"/>
          </a:xfrm>
          <a:prstGeom prst="rect">
            <a:avLst/>
          </a:prstGeom>
        </p:spPr>
      </p:pic>
      <p:cxnSp>
        <p:nvCxnSpPr>
          <p:cNvPr id="10" name="Conector recto 9">
            <a:extLst>
              <a:ext uri="{FF2B5EF4-FFF2-40B4-BE49-F238E27FC236}">
                <a16:creationId xmlns:a16="http://schemas.microsoft.com/office/drawing/2014/main" id="{9248A07B-BED7-7514-5094-24B739E86EA7}"/>
              </a:ext>
            </a:extLst>
          </p:cNvPr>
          <p:cNvCxnSpPr>
            <a:cxnSpLocks/>
          </p:cNvCxnSpPr>
          <p:nvPr/>
        </p:nvCxnSpPr>
        <p:spPr>
          <a:xfrm>
            <a:off x="3743631" y="873626"/>
            <a:ext cx="5031946" cy="0"/>
          </a:xfrm>
          <a:prstGeom prst="line">
            <a:avLst/>
          </a:prstGeom>
          <a:ln w="38100">
            <a:solidFill>
              <a:srgbClr val="9AB73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0C80F4E7-E048-FBFD-4CEB-113D6FFB4853}"/>
              </a:ext>
            </a:extLst>
          </p:cNvPr>
          <p:cNvPicPr>
            <a:picLocks noChangeAspect="1"/>
          </p:cNvPicPr>
          <p:nvPr/>
        </p:nvPicPr>
        <p:blipFill>
          <a:blip r:embed="rId5"/>
          <a:stretch>
            <a:fillRect/>
          </a:stretch>
        </p:blipFill>
        <p:spPr>
          <a:xfrm>
            <a:off x="6659223" y="3633654"/>
            <a:ext cx="2116354" cy="1272441"/>
          </a:xfrm>
          <a:prstGeom prst="rect">
            <a:avLst/>
          </a:prstGeom>
        </p:spPr>
      </p:pic>
      <p:pic>
        <p:nvPicPr>
          <p:cNvPr id="11" name="Picture 10">
            <a:extLst>
              <a:ext uri="{FF2B5EF4-FFF2-40B4-BE49-F238E27FC236}">
                <a16:creationId xmlns:a16="http://schemas.microsoft.com/office/drawing/2014/main" id="{A2094E2C-85AA-9543-9D40-59BC77C8FA10}"/>
              </a:ext>
            </a:extLst>
          </p:cNvPr>
          <p:cNvPicPr>
            <a:picLocks noChangeAspect="1"/>
          </p:cNvPicPr>
          <p:nvPr/>
        </p:nvPicPr>
        <p:blipFill>
          <a:blip r:embed="rId6"/>
          <a:stretch>
            <a:fillRect/>
          </a:stretch>
        </p:blipFill>
        <p:spPr>
          <a:xfrm>
            <a:off x="3675109" y="971077"/>
            <a:ext cx="5100467" cy="2320421"/>
          </a:xfrm>
          <a:prstGeom prst="rect">
            <a:avLst/>
          </a:prstGeom>
        </p:spPr>
      </p:pic>
      <p:pic>
        <p:nvPicPr>
          <p:cNvPr id="13" name="Picture 12">
            <a:extLst>
              <a:ext uri="{FF2B5EF4-FFF2-40B4-BE49-F238E27FC236}">
                <a16:creationId xmlns:a16="http://schemas.microsoft.com/office/drawing/2014/main" id="{4D61D73E-884D-387E-173C-60D531043338}"/>
              </a:ext>
            </a:extLst>
          </p:cNvPr>
          <p:cNvPicPr>
            <a:picLocks noChangeAspect="1"/>
          </p:cNvPicPr>
          <p:nvPr/>
        </p:nvPicPr>
        <p:blipFill>
          <a:blip r:embed="rId7"/>
          <a:stretch>
            <a:fillRect/>
          </a:stretch>
        </p:blipFill>
        <p:spPr>
          <a:xfrm>
            <a:off x="3675109" y="3530033"/>
            <a:ext cx="2497091" cy="1376063"/>
          </a:xfrm>
          <a:prstGeom prst="rect">
            <a:avLst/>
          </a:prstGeom>
        </p:spPr>
      </p:pic>
    </p:spTree>
    <p:extLst>
      <p:ext uri="{BB962C8B-B14F-4D97-AF65-F5344CB8AC3E}">
        <p14:creationId xmlns:p14="http://schemas.microsoft.com/office/powerpoint/2010/main" val="3999774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 </a:t>
            </a:r>
            <a:endParaRPr/>
          </a:p>
          <a:p>
            <a:pPr marL="0" lvl="0" indent="0" algn="ctr" rtl="0">
              <a:spcBef>
                <a:spcPts val="0"/>
              </a:spcBef>
              <a:spcAft>
                <a:spcPts val="0"/>
              </a:spcAft>
              <a:buNone/>
            </a:pPr>
            <a:r>
              <a:rPr lang="en"/>
              <a:t>Presentación del profesor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l="2799" r="2799"/>
          <a:stretch/>
        </p:blipFill>
        <p:spPr>
          <a:xfrm>
            <a:off x="5499717" y="0"/>
            <a:ext cx="3644282" cy="5143500"/>
          </a:xfrm>
          <a:prstGeom prst="rect">
            <a:avLst/>
          </a:prstGeom>
        </p:spPr>
      </p:pic>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4274" y="4445338"/>
            <a:ext cx="1181100" cy="344663"/>
          </a:xfrm>
          <a:prstGeom prst="rect">
            <a:avLst/>
          </a:prstGeom>
        </p:spPr>
      </p:pic>
      <p:sp>
        <p:nvSpPr>
          <p:cNvPr id="8" name="CuadroTexto 7">
            <a:extLst>
              <a:ext uri="{FF2B5EF4-FFF2-40B4-BE49-F238E27FC236}">
                <a16:creationId xmlns:a16="http://schemas.microsoft.com/office/drawing/2014/main" id="{1426AD79-F006-90CF-5A40-857F5CA661AD}"/>
              </a:ext>
            </a:extLst>
          </p:cNvPr>
          <p:cNvSpPr txBox="1"/>
          <p:nvPr/>
        </p:nvSpPr>
        <p:spPr>
          <a:xfrm>
            <a:off x="226135" y="337594"/>
            <a:ext cx="5100467" cy="461665"/>
          </a:xfrm>
          <a:prstGeom prst="rect">
            <a:avLst/>
          </a:prstGeom>
          <a:noFill/>
          <a:effectLst/>
        </p:spPr>
        <p:txBody>
          <a:bodyPr wrap="square" rtlCol="0">
            <a:spAutoFit/>
          </a:bodyPr>
          <a:lstStyle/>
          <a:p>
            <a: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t>Eficiencia energética</a:t>
            </a:r>
            <a:endParaRPr lang="es-419" sz="2400" dirty="0">
              <a:solidFill>
                <a:srgbClr val="9AB731"/>
              </a:solidFill>
              <a:latin typeface="News701 BT" panose="02040603040505090204" pitchFamily="18" charset="0"/>
              <a:ea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D03454F0-8966-66AF-FD11-729857F9145C}"/>
              </a:ext>
            </a:extLst>
          </p:cNvPr>
          <p:cNvCxnSpPr>
            <a:cxnSpLocks/>
          </p:cNvCxnSpPr>
          <p:nvPr/>
        </p:nvCxnSpPr>
        <p:spPr>
          <a:xfrm>
            <a:off x="294657" y="873626"/>
            <a:ext cx="5031946" cy="0"/>
          </a:xfrm>
          <a:prstGeom prst="line">
            <a:avLst/>
          </a:prstGeom>
          <a:ln w="38100">
            <a:solidFill>
              <a:srgbClr val="9AB731"/>
            </a:solidFill>
          </a:ln>
        </p:spPr>
        <p:style>
          <a:lnRef idx="2">
            <a:schemeClr val="dk1"/>
          </a:lnRef>
          <a:fillRef idx="0">
            <a:schemeClr val="dk1"/>
          </a:fillRef>
          <a:effectRef idx="1">
            <a:schemeClr val="dk1"/>
          </a:effectRef>
          <a:fontRef idx="minor">
            <a:schemeClr val="tx1"/>
          </a:fontRef>
        </p:style>
      </p:cxnSp>
      <p:pic>
        <p:nvPicPr>
          <p:cNvPr id="3" name="Picture 2" descr="A picture containing ground, outdoor, dirt&#10;&#10;Description automatically generated">
            <a:extLst>
              <a:ext uri="{FF2B5EF4-FFF2-40B4-BE49-F238E27FC236}">
                <a16:creationId xmlns:a16="http://schemas.microsoft.com/office/drawing/2014/main" id="{A189AD99-F068-F5CB-9522-8495981B472F}"/>
              </a:ext>
            </a:extLst>
          </p:cNvPr>
          <p:cNvPicPr>
            <a:picLocks noChangeAspect="1"/>
          </p:cNvPicPr>
          <p:nvPr/>
        </p:nvPicPr>
        <p:blipFill>
          <a:blip r:embed="rId5"/>
          <a:stretch>
            <a:fillRect/>
          </a:stretch>
        </p:blipFill>
        <p:spPr>
          <a:xfrm>
            <a:off x="2630010" y="1143381"/>
            <a:ext cx="2607601" cy="3474289"/>
          </a:xfrm>
          <a:prstGeom prst="rect">
            <a:avLst/>
          </a:prstGeom>
        </p:spPr>
      </p:pic>
      <p:pic>
        <p:nvPicPr>
          <p:cNvPr id="6" name="Picture 5">
            <a:extLst>
              <a:ext uri="{FF2B5EF4-FFF2-40B4-BE49-F238E27FC236}">
                <a16:creationId xmlns:a16="http://schemas.microsoft.com/office/drawing/2014/main" id="{421EFD4D-97AC-50FC-D4D4-18085385B718}"/>
              </a:ext>
            </a:extLst>
          </p:cNvPr>
          <p:cNvPicPr>
            <a:picLocks noChangeAspect="1"/>
          </p:cNvPicPr>
          <p:nvPr/>
        </p:nvPicPr>
        <p:blipFill>
          <a:blip r:embed="rId6"/>
          <a:stretch>
            <a:fillRect/>
          </a:stretch>
        </p:blipFill>
        <p:spPr>
          <a:xfrm>
            <a:off x="327771" y="1143380"/>
            <a:ext cx="2040134" cy="3474289"/>
          </a:xfrm>
          <a:prstGeom prst="rect">
            <a:avLst/>
          </a:prstGeom>
        </p:spPr>
      </p:pic>
    </p:spTree>
    <p:extLst>
      <p:ext uri="{BB962C8B-B14F-4D97-AF65-F5344CB8AC3E}">
        <p14:creationId xmlns:p14="http://schemas.microsoft.com/office/powerpoint/2010/main" val="3211037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l="10808" r="10808"/>
          <a:stretch/>
        </p:blipFill>
        <p:spPr>
          <a:xfrm>
            <a:off x="3765550" y="0"/>
            <a:ext cx="5378450" cy="5143500"/>
          </a:xfrm>
          <a:prstGeom prst="rect">
            <a:avLst/>
          </a:prstGeom>
        </p:spPr>
      </p:pic>
      <p:sp>
        <p:nvSpPr>
          <p:cNvPr id="7" name="Rectángulo 6">
            <a:extLst>
              <a:ext uri="{FF2B5EF4-FFF2-40B4-BE49-F238E27FC236}">
                <a16:creationId xmlns:a16="http://schemas.microsoft.com/office/drawing/2014/main" id="{1E6CDE02-6E5B-4140-90C1-98509B3A4E21}"/>
              </a:ext>
            </a:extLst>
          </p:cNvPr>
          <p:cNvSpPr/>
          <p:nvPr/>
        </p:nvSpPr>
        <p:spPr>
          <a:xfrm>
            <a:off x="0" y="1"/>
            <a:ext cx="3765550" cy="5143500"/>
          </a:xfrm>
          <a:prstGeom prst="rect">
            <a:avLst/>
          </a:prstGeom>
          <a:solidFill>
            <a:srgbClr val="9A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050"/>
          </a:p>
        </p:txBody>
      </p:sp>
      <p:sp>
        <p:nvSpPr>
          <p:cNvPr id="9" name="CuadroTexto 8">
            <a:extLst>
              <a:ext uri="{FF2B5EF4-FFF2-40B4-BE49-F238E27FC236}">
                <a16:creationId xmlns:a16="http://schemas.microsoft.com/office/drawing/2014/main" id="{8088FF9D-FA7B-4013-9130-553A39CD42BE}"/>
              </a:ext>
            </a:extLst>
          </p:cNvPr>
          <p:cNvSpPr txBox="1"/>
          <p:nvPr/>
        </p:nvSpPr>
        <p:spPr>
          <a:xfrm>
            <a:off x="409575" y="337594"/>
            <a:ext cx="2946400" cy="830997"/>
          </a:xfrm>
          <a:prstGeom prst="rect">
            <a:avLst/>
          </a:prstGeom>
          <a:noFill/>
          <a:effectLst>
            <a:outerShdw blurRad="50800" dist="38100" algn="l" rotWithShape="0">
              <a:prstClr val="black">
                <a:alpha val="40000"/>
              </a:prstClr>
            </a:outerShdw>
          </a:effectLst>
        </p:spPr>
        <p:txBody>
          <a:bodyPr wrap="square" rtlCol="0">
            <a:spAutoFit/>
          </a:bodyPr>
          <a:lstStyle/>
          <a:p>
            <a:r>
              <a:rPr lang="es-ES_tradnl" sz="2400" i="1" dirty="0">
                <a:solidFill>
                  <a:schemeClr val="bg1"/>
                </a:solidFill>
                <a:latin typeface="News701 BT" panose="02040603040505090204" pitchFamily="18" charset="0"/>
                <a:ea typeface="Times New Roman" panose="02020603050405020304" pitchFamily="18" charset="0"/>
                <a:cs typeface="Calibri" panose="020F0502020204030204" pitchFamily="34" charset="0"/>
              </a:rPr>
              <a:t>Generación energía in-situ</a:t>
            </a:r>
            <a:endParaRPr lang="es-419" sz="2400" dirty="0">
              <a:solidFill>
                <a:schemeClr val="bg1"/>
              </a:solidFill>
              <a:latin typeface="News701 BT" panose="02040603040505090204" pitchFamily="18" charset="0"/>
              <a:ea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ACF03902-E844-5F89-FF90-9CA67E85CEF3}"/>
              </a:ext>
            </a:extLst>
          </p:cNvPr>
          <p:cNvSpPr txBox="1"/>
          <p:nvPr/>
        </p:nvSpPr>
        <p:spPr>
          <a:xfrm>
            <a:off x="365125" y="1383683"/>
            <a:ext cx="2946400" cy="1569660"/>
          </a:xfrm>
          <a:prstGeom prst="rect">
            <a:avLst/>
          </a:prstGeom>
          <a:noFill/>
        </p:spPr>
        <p:txBody>
          <a:bodyPr wrap="square" rtlCol="0">
            <a:spAutoFit/>
          </a:bodyPr>
          <a:lstStyle/>
          <a:p>
            <a:pPr algn="just"/>
            <a:r>
              <a:rPr lang="es-419" sz="1200" dirty="0">
                <a:solidFill>
                  <a:schemeClr val="bg1"/>
                </a:solidFill>
                <a:latin typeface="Avenir LT Std 55 Roman" panose="020B0503020203020204" pitchFamily="34" charset="0"/>
              </a:rPr>
              <a:t>Generamos energía eléctrica en nuestros proyectos a través de plantas foto-voltaicas conectadas on-grid.</a:t>
            </a:r>
          </a:p>
          <a:p>
            <a:pPr algn="just"/>
            <a:endParaRPr lang="es-419" sz="1200" dirty="0">
              <a:solidFill>
                <a:schemeClr val="bg1"/>
              </a:solidFill>
              <a:latin typeface="Avenir LT Std 55 Roman" panose="020B0503020203020204" pitchFamily="34" charset="0"/>
            </a:endParaRPr>
          </a:p>
          <a:p>
            <a:pPr algn="just"/>
            <a:r>
              <a:rPr lang="es-419" sz="1200" dirty="0">
                <a:solidFill>
                  <a:schemeClr val="bg1"/>
                </a:solidFill>
                <a:latin typeface="Avenir LT Std 55 Roman" panose="020B0503020203020204" pitchFamily="34" charset="0"/>
              </a:rPr>
              <a:t>Los propietarios ahorran un porcentaje de las cuentas de la luz a través del autoconsumo y los descuentos por inyección a la red.</a:t>
            </a:r>
            <a:endParaRPr lang="es-419" sz="1050" dirty="0"/>
          </a:p>
        </p:txBody>
      </p:sp>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4274" y="4445338"/>
            <a:ext cx="1181100" cy="344663"/>
          </a:xfrm>
          <a:prstGeom prst="rect">
            <a:avLst/>
          </a:prstGeom>
        </p:spPr>
      </p:pic>
      <p:pic>
        <p:nvPicPr>
          <p:cNvPr id="5" name="Picture 4">
            <a:extLst>
              <a:ext uri="{FF2B5EF4-FFF2-40B4-BE49-F238E27FC236}">
                <a16:creationId xmlns:a16="http://schemas.microsoft.com/office/drawing/2014/main" id="{9F8D01DE-1E6F-C4F7-6AC8-33B50CB96A41}"/>
              </a:ext>
            </a:extLst>
          </p:cNvPr>
          <p:cNvPicPr>
            <a:picLocks noChangeAspect="1"/>
          </p:cNvPicPr>
          <p:nvPr/>
        </p:nvPicPr>
        <p:blipFill>
          <a:blip r:embed="rId5"/>
          <a:stretch>
            <a:fillRect/>
          </a:stretch>
        </p:blipFill>
        <p:spPr>
          <a:xfrm>
            <a:off x="315291" y="3021280"/>
            <a:ext cx="3040683" cy="1962458"/>
          </a:xfrm>
          <a:prstGeom prst="rect">
            <a:avLst/>
          </a:prstGeom>
        </p:spPr>
      </p:pic>
    </p:spTree>
    <p:extLst>
      <p:ext uri="{BB962C8B-B14F-4D97-AF65-F5344CB8AC3E}">
        <p14:creationId xmlns:p14="http://schemas.microsoft.com/office/powerpoint/2010/main" val="3668840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6A007F38-E6F7-EE4D-BC66-A9F65A1EB6E9}"/>
              </a:ext>
            </a:extLst>
          </p:cNvPr>
          <p:cNvPicPr>
            <a:picLocks noChangeAspect="1"/>
          </p:cNvPicPr>
          <p:nvPr/>
        </p:nvPicPr>
        <p:blipFill>
          <a:blip r:embed="rId2"/>
          <a:srcRect l="23430" r="23430"/>
          <a:stretch/>
        </p:blipFill>
        <p:spPr>
          <a:xfrm rot="5400000">
            <a:off x="4750109" y="749609"/>
            <a:ext cx="5143500" cy="3644282"/>
          </a:xfrm>
          <a:prstGeom prst="rect">
            <a:avLst/>
          </a:prstGeom>
        </p:spPr>
      </p:pic>
      <p:pic>
        <p:nvPicPr>
          <p:cNvPr id="4" name="Gráfico 3">
            <a:extLst>
              <a:ext uri="{FF2B5EF4-FFF2-40B4-BE49-F238E27FC236}">
                <a16:creationId xmlns:a16="http://schemas.microsoft.com/office/drawing/2014/main" id="{5BAF30F8-9ED9-9A86-B127-76752EEAE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4274" y="4445338"/>
            <a:ext cx="1181100" cy="344663"/>
          </a:xfrm>
          <a:prstGeom prst="rect">
            <a:avLst/>
          </a:prstGeom>
        </p:spPr>
      </p:pic>
      <p:sp>
        <p:nvSpPr>
          <p:cNvPr id="8" name="CuadroTexto 7">
            <a:extLst>
              <a:ext uri="{FF2B5EF4-FFF2-40B4-BE49-F238E27FC236}">
                <a16:creationId xmlns:a16="http://schemas.microsoft.com/office/drawing/2014/main" id="{1426AD79-F006-90CF-5A40-857F5CA661AD}"/>
              </a:ext>
            </a:extLst>
          </p:cNvPr>
          <p:cNvSpPr txBox="1"/>
          <p:nvPr/>
        </p:nvSpPr>
        <p:spPr>
          <a:xfrm>
            <a:off x="226135" y="337594"/>
            <a:ext cx="5100467" cy="461665"/>
          </a:xfrm>
          <a:prstGeom prst="rect">
            <a:avLst/>
          </a:prstGeom>
          <a:noFill/>
          <a:effectLst/>
        </p:spPr>
        <p:txBody>
          <a:bodyPr wrap="square" rtlCol="0">
            <a:spAutoFit/>
          </a:bodyPr>
          <a:lstStyle/>
          <a:p>
            <a:r>
              <a:rPr lang="es-ES_tradnl" sz="2400" i="1" dirty="0">
                <a:solidFill>
                  <a:srgbClr val="9AB731"/>
                </a:solidFill>
                <a:latin typeface="News701 BT" panose="02040603040505090204" pitchFamily="18" charset="0"/>
                <a:ea typeface="Times New Roman" panose="02020603050405020304" pitchFamily="18" charset="0"/>
                <a:cs typeface="Calibri" panose="020F0502020204030204" pitchFamily="34" charset="0"/>
              </a:rPr>
              <a:t>Prototipo Huerta Vertical</a:t>
            </a:r>
            <a:endParaRPr lang="es-419" sz="2400" dirty="0">
              <a:solidFill>
                <a:srgbClr val="9AB731"/>
              </a:solidFill>
              <a:latin typeface="News701 BT" panose="02040603040505090204" pitchFamily="18" charset="0"/>
              <a:ea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D03454F0-8966-66AF-FD11-729857F9145C}"/>
              </a:ext>
            </a:extLst>
          </p:cNvPr>
          <p:cNvCxnSpPr>
            <a:cxnSpLocks/>
          </p:cNvCxnSpPr>
          <p:nvPr/>
        </p:nvCxnSpPr>
        <p:spPr>
          <a:xfrm>
            <a:off x="294657" y="873626"/>
            <a:ext cx="5031946" cy="0"/>
          </a:xfrm>
          <a:prstGeom prst="line">
            <a:avLst/>
          </a:prstGeom>
          <a:ln w="38100">
            <a:solidFill>
              <a:srgbClr val="9AB73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CF15AA65-80F8-BEAA-3216-486B979E78EA}"/>
              </a:ext>
            </a:extLst>
          </p:cNvPr>
          <p:cNvPicPr>
            <a:picLocks noChangeAspect="1"/>
          </p:cNvPicPr>
          <p:nvPr/>
        </p:nvPicPr>
        <p:blipFill>
          <a:blip r:embed="rId5"/>
          <a:stretch>
            <a:fillRect/>
          </a:stretch>
        </p:blipFill>
        <p:spPr>
          <a:xfrm>
            <a:off x="226135" y="1016000"/>
            <a:ext cx="2331888" cy="3917950"/>
          </a:xfrm>
          <a:prstGeom prst="rect">
            <a:avLst/>
          </a:prstGeom>
        </p:spPr>
      </p:pic>
      <p:pic>
        <p:nvPicPr>
          <p:cNvPr id="9" name="Picture 8">
            <a:extLst>
              <a:ext uri="{FF2B5EF4-FFF2-40B4-BE49-F238E27FC236}">
                <a16:creationId xmlns:a16="http://schemas.microsoft.com/office/drawing/2014/main" id="{89F4E9AA-0BCD-3DDC-FEF2-B90C60463E60}"/>
              </a:ext>
            </a:extLst>
          </p:cNvPr>
          <p:cNvPicPr>
            <a:picLocks noChangeAspect="1"/>
          </p:cNvPicPr>
          <p:nvPr/>
        </p:nvPicPr>
        <p:blipFill rotWithShape="1">
          <a:blip r:embed="rId6"/>
          <a:srcRect l="4320" r="2921"/>
          <a:stretch/>
        </p:blipFill>
        <p:spPr>
          <a:xfrm>
            <a:off x="2669661" y="1016000"/>
            <a:ext cx="2718418" cy="3917948"/>
          </a:xfrm>
          <a:prstGeom prst="rect">
            <a:avLst/>
          </a:prstGeom>
        </p:spPr>
      </p:pic>
    </p:spTree>
    <p:extLst>
      <p:ext uri="{BB962C8B-B14F-4D97-AF65-F5344CB8AC3E}">
        <p14:creationId xmlns:p14="http://schemas.microsoft.com/office/powerpoint/2010/main" val="3865473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1"/>
          <p:cNvPicPr preferRelativeResize="0"/>
          <p:nvPr/>
        </p:nvPicPr>
        <p:blipFill rotWithShape="1">
          <a:blip r:embed="rId3">
            <a:alphaModFix/>
          </a:blip>
          <a:srcRect l="1231" t="1091" r="1006" b="1490"/>
          <a:stretch/>
        </p:blipFill>
        <p:spPr>
          <a:xfrm>
            <a:off x="1684090" y="-10475"/>
            <a:ext cx="5788221"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a:p>
            <a:pPr marL="0" lvl="0" indent="0" algn="ctr" rtl="0">
              <a:spcBef>
                <a:spcPts val="0"/>
              </a:spcBef>
              <a:spcAft>
                <a:spcPts val="0"/>
              </a:spcAft>
              <a:buNone/>
            </a:pPr>
            <a:r>
              <a:rPr lang="en"/>
              <a:t>Grupos de trabajo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Grupos de trabajo</a:t>
            </a:r>
            <a:endParaRPr/>
          </a:p>
        </p:txBody>
      </p:sp>
      <p:sp>
        <p:nvSpPr>
          <p:cNvPr id="191" name="Google Shape;191;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¿Dónde formo mi grupo?</a:t>
            </a:r>
            <a:endParaRPr dirty="0"/>
          </a:p>
          <a:p>
            <a:pPr marL="0" lvl="0" indent="0" algn="l" rtl="0">
              <a:spcBef>
                <a:spcPts val="1600"/>
              </a:spcBef>
              <a:spcAft>
                <a:spcPts val="0"/>
              </a:spcAft>
              <a:buNone/>
            </a:pPr>
            <a:r>
              <a:rPr lang="es-CL" u="sng" dirty="0">
                <a:solidFill>
                  <a:schemeClr val="hlink"/>
                </a:solidFill>
                <a:hlinkClick r:id="rId3"/>
              </a:rPr>
              <a:t>https://1drv.ms/x/s!AnUJNvM2im9ygaYdutl3kIUEkHZKPw?e=8HX3fN</a:t>
            </a:r>
            <a:endParaRPr lang="es-CL" u="sng" dirty="0">
              <a:solidFill>
                <a:schemeClr val="hlink"/>
              </a:solidFill>
            </a:endParaRPr>
          </a:p>
          <a:p>
            <a:pPr marL="0" lvl="0" indent="0" algn="l" rtl="0">
              <a:spcBef>
                <a:spcPts val="1600"/>
              </a:spcBef>
              <a:spcAft>
                <a:spcPts val="0"/>
              </a:spcAft>
              <a:buNone/>
            </a:pPr>
            <a:r>
              <a:rPr lang="en" dirty="0"/>
              <a:t>¿De cuántas personas son los grupos?</a:t>
            </a:r>
            <a:endParaRPr dirty="0"/>
          </a:p>
          <a:p>
            <a:pPr marL="0" lvl="0" indent="0" algn="l" rtl="0">
              <a:spcBef>
                <a:spcPts val="1600"/>
              </a:spcBef>
              <a:spcAft>
                <a:spcPts val="1600"/>
              </a:spcAft>
              <a:buNone/>
            </a:pPr>
            <a:r>
              <a:rPr lang="en" dirty="0"/>
              <a:t>No hay restricciones</a:t>
            </a:r>
            <a:endParaRPr dirty="0"/>
          </a:p>
        </p:txBody>
      </p:sp>
      <p:pic>
        <p:nvPicPr>
          <p:cNvPr id="3" name="Picture 2">
            <a:extLst>
              <a:ext uri="{FF2B5EF4-FFF2-40B4-BE49-F238E27FC236}">
                <a16:creationId xmlns:a16="http://schemas.microsoft.com/office/drawing/2014/main" id="{631511B5-CC74-46C0-ED26-498BEEBA11F3}"/>
              </a:ext>
            </a:extLst>
          </p:cNvPr>
          <p:cNvPicPr>
            <a:picLocks noChangeAspect="1"/>
          </p:cNvPicPr>
          <p:nvPr/>
        </p:nvPicPr>
        <p:blipFill>
          <a:blip r:embed="rId4">
            <a:biLevel thresh="50000"/>
          </a:blip>
          <a:stretch>
            <a:fillRect/>
          </a:stretch>
        </p:blipFill>
        <p:spPr>
          <a:xfrm>
            <a:off x="4641714" y="555600"/>
            <a:ext cx="4110296" cy="408165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Diagnóstico</a:t>
            </a:r>
            <a:endParaRPr/>
          </a:p>
        </p:txBody>
      </p:sp>
      <p:sp>
        <p:nvSpPr>
          <p:cNvPr id="198" name="Google Shape;198;p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Entrega: 01/09/2022</a:t>
            </a:r>
            <a:endParaRPr/>
          </a:p>
          <a:p>
            <a:pPr marL="0" lvl="0" indent="0" algn="l" rtl="0">
              <a:spcBef>
                <a:spcPts val="1600"/>
              </a:spcBef>
              <a:spcAft>
                <a:spcPts val="1600"/>
              </a:spcAft>
              <a:buNone/>
            </a:pPr>
            <a:r>
              <a:rPr lang="en"/>
              <a:t>Ver carpeta de herramientas de Evaluación.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Rafael Quezada Gaete</a:t>
            </a:r>
            <a:endParaRPr/>
          </a:p>
        </p:txBody>
      </p:sp>
      <p:sp>
        <p:nvSpPr>
          <p:cNvPr id="74" name="Google Shape;74;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dirty="0">
                <a:highlight>
                  <a:schemeClr val="dk1"/>
                </a:highlight>
              </a:rPr>
              <a:t>Doctorando Energía, Agua y Medio Ambiente ULS (2022-hoy)</a:t>
            </a:r>
            <a:endParaRPr dirty="0">
              <a:highlight>
                <a:schemeClr val="dk1"/>
              </a:highlight>
            </a:endParaRPr>
          </a:p>
          <a:p>
            <a:pPr marL="457200" lvl="0" indent="-325755" algn="l" rtl="0">
              <a:spcBef>
                <a:spcPts val="0"/>
              </a:spcBef>
              <a:spcAft>
                <a:spcPts val="0"/>
              </a:spcAft>
              <a:buSzPct val="100000"/>
              <a:buAutoNum type="arabicPeriod"/>
            </a:pPr>
            <a:r>
              <a:rPr lang="en" dirty="0">
                <a:highlight>
                  <a:schemeClr val="dk1"/>
                </a:highlight>
              </a:rPr>
              <a:t>Gerente Innovación y Sustentabilidad Inmobiliaria Ecovista (2020-hoy)</a:t>
            </a:r>
            <a:endParaRPr dirty="0">
              <a:highlight>
                <a:schemeClr val="dk1"/>
              </a:highlight>
            </a:endParaRPr>
          </a:p>
          <a:p>
            <a:pPr marL="457200" lvl="0" indent="-325755" algn="l" rtl="0">
              <a:spcBef>
                <a:spcPts val="0"/>
              </a:spcBef>
              <a:spcAft>
                <a:spcPts val="0"/>
              </a:spcAft>
              <a:buSzPct val="100000"/>
              <a:buAutoNum type="arabicPeriod"/>
            </a:pPr>
            <a:r>
              <a:rPr lang="en" dirty="0">
                <a:highlight>
                  <a:schemeClr val="accent6"/>
                </a:highlight>
              </a:rPr>
              <a:t>Asesor investigación Programa Explora Coquimbo (2022)</a:t>
            </a:r>
            <a:endParaRPr dirty="0">
              <a:highlight>
                <a:schemeClr val="accent6"/>
              </a:highlight>
            </a:endParaRPr>
          </a:p>
          <a:p>
            <a:pPr marL="457200" lvl="0" indent="-325755" algn="l" rtl="0">
              <a:spcBef>
                <a:spcPts val="0"/>
              </a:spcBef>
              <a:spcAft>
                <a:spcPts val="0"/>
              </a:spcAft>
              <a:buSzPct val="100000"/>
              <a:buAutoNum type="arabicPeriod"/>
            </a:pPr>
            <a:r>
              <a:rPr lang="en" dirty="0"/>
              <a:t>Prof. Magister Ing. Industrial (Mii-UCN): Habilidades Directivas para Innovación (2019-2020)</a:t>
            </a:r>
            <a:endParaRPr dirty="0"/>
          </a:p>
          <a:p>
            <a:pPr marL="457200" lvl="0" indent="-325755" algn="l" rtl="0">
              <a:spcBef>
                <a:spcPts val="0"/>
              </a:spcBef>
              <a:spcAft>
                <a:spcPts val="0"/>
              </a:spcAft>
              <a:buSzPct val="100000"/>
              <a:buAutoNum type="arabicPeriod"/>
            </a:pPr>
            <a:r>
              <a:rPr lang="en" dirty="0">
                <a:highlight>
                  <a:schemeClr val="dk1"/>
                </a:highlight>
              </a:rPr>
              <a:t>Prof. Pregrado Ing. Industrial e Ing. Informática: Gestión de la Innovación, Proyectos e Ing. Para el Desarrollo Sustentable. (2018-hoy)</a:t>
            </a:r>
            <a:endParaRPr dirty="0">
              <a:highlight>
                <a:schemeClr val="dk1"/>
              </a:highlight>
            </a:endParaRPr>
          </a:p>
          <a:p>
            <a:pPr marL="457200" lvl="0" indent="-325755" algn="l" rtl="0">
              <a:spcBef>
                <a:spcPts val="0"/>
              </a:spcBef>
              <a:spcAft>
                <a:spcPts val="0"/>
              </a:spcAft>
              <a:buSzPct val="100000"/>
              <a:buAutoNum type="arabicPeriod"/>
            </a:pPr>
            <a:r>
              <a:rPr lang="en" dirty="0">
                <a:highlight>
                  <a:schemeClr val="dk1"/>
                </a:highlight>
              </a:rPr>
              <a:t>Prof. Pregrado Ing. Administración: Gestión de Calidad (2017-hoy)</a:t>
            </a:r>
            <a:endParaRPr dirty="0">
              <a:highlight>
                <a:schemeClr val="dk1"/>
              </a:highlight>
            </a:endParaRPr>
          </a:p>
          <a:p>
            <a:pPr marL="457200" lvl="0" indent="-325755" algn="l" rtl="0">
              <a:spcBef>
                <a:spcPts val="0"/>
              </a:spcBef>
              <a:spcAft>
                <a:spcPts val="0"/>
              </a:spcAft>
              <a:buSzPct val="100000"/>
              <a:buAutoNum type="arabicPeriod"/>
            </a:pPr>
            <a:r>
              <a:rPr lang="en" dirty="0"/>
              <a:t>Gerente AOI para CORFO y SERCOTEC (2017-2018)</a:t>
            </a:r>
            <a:endParaRPr dirty="0"/>
          </a:p>
          <a:p>
            <a:pPr marL="457200" lvl="0" indent="-325755" algn="l" rtl="0">
              <a:spcBef>
                <a:spcPts val="0"/>
              </a:spcBef>
              <a:spcAft>
                <a:spcPts val="0"/>
              </a:spcAft>
              <a:buSzPct val="100000"/>
              <a:buAutoNum type="arabicPeriod"/>
            </a:pPr>
            <a:r>
              <a:rPr lang="en" dirty="0">
                <a:highlight>
                  <a:schemeClr val="accent6"/>
                </a:highlight>
              </a:rPr>
              <a:t>Presidente Directorio Arropa (2016-hoy)</a:t>
            </a:r>
            <a:endParaRPr dirty="0">
              <a:highlight>
                <a:schemeClr val="accent6"/>
              </a:highlight>
            </a:endParaRPr>
          </a:p>
          <a:p>
            <a:pPr marL="457200" lvl="0" indent="-325755" algn="l" rtl="0">
              <a:spcBef>
                <a:spcPts val="0"/>
              </a:spcBef>
              <a:spcAft>
                <a:spcPts val="0"/>
              </a:spcAft>
              <a:buSzPct val="100000"/>
              <a:buAutoNum type="arabicPeriod"/>
            </a:pPr>
            <a:r>
              <a:rPr lang="en" dirty="0">
                <a:highlight>
                  <a:schemeClr val="dk1"/>
                </a:highlight>
              </a:rPr>
              <a:t>Asesor de Innovación y sustentabilidad (2016-hoy)</a:t>
            </a:r>
            <a:endParaRPr dirty="0">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a:p>
            <a:pPr marL="0" lvl="0" indent="0" algn="ctr" rtl="0">
              <a:spcBef>
                <a:spcPts val="0"/>
              </a:spcBef>
              <a:spcAft>
                <a:spcPts val="0"/>
              </a:spcAft>
              <a:buNone/>
            </a:pPr>
            <a:r>
              <a:rPr lang="en"/>
              <a:t>Reglas del curso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¿Cómo funcionará el curso este semestre?</a:t>
            </a:r>
            <a:endParaRPr/>
          </a:p>
        </p:txBody>
      </p:sp>
      <p:sp>
        <p:nvSpPr>
          <p:cNvPr id="85" name="Google Shape;85;p1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dirty="0"/>
              <a:t>5 SCT: 25 horas directas (clases) + 80 horas indirectas (lectura complementaria, estudio autónomo y trabajo en grupo)</a:t>
            </a:r>
            <a:endParaRPr dirty="0"/>
          </a:p>
          <a:p>
            <a:pPr marL="0" lvl="0" indent="0" algn="l" rtl="0">
              <a:spcBef>
                <a:spcPts val="1600"/>
              </a:spcBef>
              <a:spcAft>
                <a:spcPts val="0"/>
              </a:spcAft>
              <a:buNone/>
            </a:pPr>
            <a:r>
              <a:rPr lang="en" dirty="0"/>
              <a:t>Presencial Bloque A 8:10-9:30 aprox.(C1: Ma-Ju ; C2: Lu-Mi; C3: TBC)</a:t>
            </a:r>
            <a:endParaRPr dirty="0"/>
          </a:p>
          <a:p>
            <a:pPr marL="0" lvl="0" indent="0" algn="l" rtl="0">
              <a:spcBef>
                <a:spcPts val="1600"/>
              </a:spcBef>
              <a:spcAft>
                <a:spcPts val="0"/>
              </a:spcAft>
              <a:buNone/>
            </a:pPr>
            <a:r>
              <a:rPr lang="es-CL" b="1" dirty="0">
                <a:highlight>
                  <a:schemeClr val="accent6"/>
                </a:highlight>
              </a:rPr>
              <a:t>75% de asistencia requerida como mínimo</a:t>
            </a:r>
            <a:endParaRPr b="1" dirty="0">
              <a:highlight>
                <a:schemeClr val="accent6"/>
              </a:highlight>
            </a:endParaRPr>
          </a:p>
          <a:p>
            <a:pPr marL="0" lvl="0" indent="0" algn="l" rtl="0">
              <a:spcBef>
                <a:spcPts val="1600"/>
              </a:spcBef>
              <a:spcAft>
                <a:spcPts val="0"/>
              </a:spcAft>
              <a:buNone/>
            </a:pPr>
            <a:r>
              <a:rPr lang="en" dirty="0"/>
              <a:t>Horario de consultas: Jueves 9:30 solicitar atención para coordinar.</a:t>
            </a:r>
            <a:endParaRPr dirty="0"/>
          </a:p>
          <a:p>
            <a:pPr marL="0" lvl="0" indent="0" algn="l" rtl="0">
              <a:spcBef>
                <a:spcPts val="1600"/>
              </a:spcBef>
              <a:spcAft>
                <a:spcPts val="0"/>
              </a:spcAft>
              <a:buNone/>
            </a:pPr>
            <a:r>
              <a:rPr lang="en" dirty="0"/>
              <a:t>Protocolos COVID-19; Código de ética</a:t>
            </a:r>
            <a:endParaRPr dirty="0"/>
          </a:p>
          <a:p>
            <a:pPr marL="0" lvl="0" indent="0" algn="l" rtl="0">
              <a:spcBef>
                <a:spcPts val="1600"/>
              </a:spcBef>
              <a:spcAft>
                <a:spcPts val="1600"/>
              </a:spcAft>
              <a:buNone/>
            </a:pPr>
            <a:r>
              <a:rPr lang="en" dirty="0"/>
              <a:t>Comunicación por correo a </a:t>
            </a:r>
            <a:r>
              <a:rPr lang="en" u="sng" dirty="0">
                <a:solidFill>
                  <a:schemeClr val="hlink"/>
                </a:solidFill>
                <a:hlinkClick r:id="rId3"/>
              </a:rPr>
              <a:t>rafael.quezada@ucn.cl</a:t>
            </a:r>
            <a:r>
              <a:rPr lang="en" dirty="0"/>
              <a:t> </a:t>
            </a:r>
            <a:br>
              <a:rPr lang="en" dirty="0"/>
            </a:b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a:p>
            <a:pPr marL="0" lvl="0" indent="0" algn="ctr" rtl="0">
              <a:spcBef>
                <a:spcPts val="0"/>
              </a:spcBef>
              <a:spcAft>
                <a:spcPts val="0"/>
              </a:spcAft>
              <a:buNone/>
            </a:pPr>
            <a:r>
              <a:rPr lang="en"/>
              <a:t>Programa de clases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Resultados de aprendizaje</a:t>
            </a:r>
            <a:endParaRPr/>
          </a:p>
        </p:txBody>
      </p:sp>
      <p:sp>
        <p:nvSpPr>
          <p:cNvPr id="96" name="Google Shape;96;p20"/>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85000" lnSpcReduction="20000"/>
          </a:bodyPr>
          <a:lstStyle/>
          <a:p>
            <a:pPr marL="457200" lvl="0" indent="-304165" algn="l" rtl="0">
              <a:spcBef>
                <a:spcPts val="0"/>
              </a:spcBef>
              <a:spcAft>
                <a:spcPts val="0"/>
              </a:spcAft>
              <a:buSzPct val="100000"/>
              <a:buAutoNum type="arabicPeriod"/>
            </a:pPr>
            <a:r>
              <a:rPr lang="en" b="1"/>
              <a:t>Políticas y normativa: </a:t>
            </a:r>
            <a:r>
              <a:rPr lang="en"/>
              <a:t>Reconoce las políticas, lineamientos y normativas de Chile en materia ambiental y el rol de los servicios públicos relacionados con el Ministerio de Medio Ambiente, así como sus limitaciones y las necesidades de una nueva economía sostenible.</a:t>
            </a:r>
            <a:endParaRPr/>
          </a:p>
          <a:p>
            <a:pPr marL="457200" lvl="0" indent="-304165" algn="l" rtl="0">
              <a:spcBef>
                <a:spcPts val="1000"/>
              </a:spcBef>
              <a:spcAft>
                <a:spcPts val="0"/>
              </a:spcAft>
              <a:buSzPct val="100000"/>
              <a:buAutoNum type="arabicPeriod"/>
            </a:pPr>
            <a:r>
              <a:rPr lang="en" b="1"/>
              <a:t>Impactos ambientales:</a:t>
            </a:r>
            <a:r>
              <a:rPr lang="en"/>
              <a:t> Identifica los contaminantes y los impactos ambientales, para las distintas disciplinas de la ingeniería, visibilizando acciones y decisiones de profesionales del área que podrían limitar el desarrollo sostenible.</a:t>
            </a:r>
            <a:endParaRPr/>
          </a:p>
        </p:txBody>
      </p:sp>
      <p:sp>
        <p:nvSpPr>
          <p:cNvPr id="97" name="Google Shape;97;p20"/>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3. </a:t>
            </a:r>
            <a:r>
              <a:rPr lang="en" b="1"/>
              <a:t>Producción limpia:</a:t>
            </a:r>
            <a:r>
              <a:rPr lang="en"/>
              <a:t> Explica conceptos básicos de producción limpia identificando las regulaciones e indicadores (huellas de agua y CO2) en el ámbito de procesos, productos y servicios que permitan minimizar los impactos en el medioambiente y promuevan un desarrollo sostenible.</a:t>
            </a:r>
            <a:endParaRPr/>
          </a:p>
          <a:p>
            <a:pPr marL="0" lvl="0" indent="0" algn="l" rtl="0">
              <a:spcBef>
                <a:spcPts val="1600"/>
              </a:spcBef>
              <a:spcAft>
                <a:spcPts val="0"/>
              </a:spcAft>
              <a:buNone/>
            </a:pPr>
            <a:r>
              <a:rPr lang="en"/>
              <a:t>4. </a:t>
            </a:r>
            <a:r>
              <a:rPr lang="en" b="1"/>
              <a:t>Economía circular: </a:t>
            </a:r>
            <a:r>
              <a:rPr lang="en"/>
              <a:t>Explica conceptos básicos de economía circular, identificando incentivos y tecnologías innovadoras que promueven el desarrollo sostenible y fomenten iniciativas de emprendimiento.</a:t>
            </a:r>
            <a:endParaRPr/>
          </a:p>
          <a:p>
            <a:pPr marL="0" lvl="0" indent="0" algn="l" rtl="0">
              <a:spcBef>
                <a:spcPts val="1600"/>
              </a:spcBef>
              <a:spcAft>
                <a:spcPts val="1600"/>
              </a:spcAft>
              <a:buNone/>
            </a:pPr>
            <a:r>
              <a:rPr lang="en"/>
              <a:t>5. </a:t>
            </a:r>
            <a:r>
              <a:rPr lang="en" b="1"/>
              <a:t>Gestión integrada:</a:t>
            </a:r>
            <a:r>
              <a:rPr lang="en"/>
              <a:t> Diferencia conceptos relacionados con sistemas de gestión integrada (calidad, seguridad y salud ocupacional, medioambiente y comunidad) en el sector productivo.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Programa de clases</a:t>
            </a:r>
            <a:endParaRPr/>
          </a:p>
        </p:txBody>
      </p:sp>
      <p:sp>
        <p:nvSpPr>
          <p:cNvPr id="103" name="Google Shape;103;p21"/>
          <p:cNvSpPr txBox="1">
            <a:spLocks noGrp="1"/>
          </p:cNvSpPr>
          <p:nvPr>
            <p:ph type="body" idx="1"/>
          </p:nvPr>
        </p:nvSpPr>
        <p:spPr>
          <a:xfrm>
            <a:off x="51300" y="1228675"/>
            <a:ext cx="4260300" cy="3340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AutoNum type="arabicPeriod"/>
            </a:pPr>
            <a:r>
              <a:rPr lang="en" sz="1350"/>
              <a:t>Introducción</a:t>
            </a:r>
            <a:endParaRPr sz="1350"/>
          </a:p>
          <a:p>
            <a:pPr marL="457200" lvl="0" indent="-317500" algn="l" rtl="0">
              <a:spcBef>
                <a:spcPts val="0"/>
              </a:spcBef>
              <a:spcAft>
                <a:spcPts val="0"/>
              </a:spcAft>
              <a:buSzPts val="1400"/>
              <a:buAutoNum type="arabicPeriod"/>
            </a:pPr>
            <a:r>
              <a:rPr lang="en" sz="1350"/>
              <a:t>Conceptos básicos</a:t>
            </a:r>
            <a:endParaRPr sz="1350"/>
          </a:p>
          <a:p>
            <a:pPr marL="457200" lvl="0" indent="-317500" algn="l" rtl="0">
              <a:spcBef>
                <a:spcPts val="0"/>
              </a:spcBef>
              <a:spcAft>
                <a:spcPts val="0"/>
              </a:spcAft>
              <a:buSzPts val="1400"/>
              <a:buAutoNum type="arabicPeriod"/>
            </a:pPr>
            <a:r>
              <a:rPr lang="en" sz="1350"/>
              <a:t>Institucionalidad nacional</a:t>
            </a:r>
            <a:endParaRPr sz="1350"/>
          </a:p>
          <a:p>
            <a:pPr marL="457200" lvl="0" indent="-317500" algn="l" rtl="0">
              <a:spcBef>
                <a:spcPts val="0"/>
              </a:spcBef>
              <a:spcAft>
                <a:spcPts val="0"/>
              </a:spcAft>
              <a:buSzPts val="1400"/>
              <a:buAutoNum type="arabicPeriod"/>
            </a:pPr>
            <a:r>
              <a:rPr lang="en" sz="1350"/>
              <a:t>Institucionalidad internacional</a:t>
            </a:r>
            <a:endParaRPr sz="1350"/>
          </a:p>
          <a:p>
            <a:pPr marL="457200" lvl="0" indent="-317500" algn="l" rtl="0">
              <a:spcBef>
                <a:spcPts val="0"/>
              </a:spcBef>
              <a:spcAft>
                <a:spcPts val="0"/>
              </a:spcAft>
              <a:buSzPts val="1400"/>
              <a:buAutoNum type="arabicPeriod"/>
            </a:pPr>
            <a:r>
              <a:rPr lang="en" sz="1350"/>
              <a:t>El antropoceno</a:t>
            </a:r>
            <a:endParaRPr sz="1350"/>
          </a:p>
          <a:p>
            <a:pPr marL="457200" lvl="0" indent="-317500" algn="l" rtl="0">
              <a:spcBef>
                <a:spcPts val="0"/>
              </a:spcBef>
              <a:spcAft>
                <a:spcPts val="0"/>
              </a:spcAft>
              <a:buSzPts val="1400"/>
              <a:buAutoNum type="arabicPeriod"/>
            </a:pPr>
            <a:r>
              <a:rPr lang="en" sz="1350"/>
              <a:t>Conceptos de energía</a:t>
            </a:r>
            <a:endParaRPr sz="1350"/>
          </a:p>
          <a:p>
            <a:pPr marL="457200" lvl="0" indent="-317500" algn="l" rtl="0">
              <a:spcBef>
                <a:spcPts val="0"/>
              </a:spcBef>
              <a:spcAft>
                <a:spcPts val="0"/>
              </a:spcAft>
              <a:buSzPts val="1400"/>
              <a:buAutoNum type="arabicPeriod"/>
            </a:pPr>
            <a:r>
              <a:rPr lang="en" sz="1350"/>
              <a:t>Mercado de la energía</a:t>
            </a:r>
            <a:endParaRPr sz="1350"/>
          </a:p>
          <a:p>
            <a:pPr marL="457200" lvl="0" indent="-317500" algn="l" rtl="0">
              <a:spcBef>
                <a:spcPts val="0"/>
              </a:spcBef>
              <a:spcAft>
                <a:spcPts val="0"/>
              </a:spcAft>
              <a:buSzPts val="1400"/>
              <a:buAutoNum type="arabicPeriod"/>
            </a:pPr>
            <a:r>
              <a:rPr lang="en" sz="1350"/>
              <a:t>Impacto de la construcción</a:t>
            </a:r>
            <a:endParaRPr sz="1350"/>
          </a:p>
          <a:p>
            <a:pPr marL="457200" lvl="0" indent="-317500" algn="l" rtl="0">
              <a:spcBef>
                <a:spcPts val="0"/>
              </a:spcBef>
              <a:spcAft>
                <a:spcPts val="0"/>
              </a:spcAft>
              <a:buSzPts val="1400"/>
              <a:buAutoNum type="arabicPeriod"/>
            </a:pPr>
            <a:r>
              <a:rPr lang="en" sz="1350"/>
              <a:t>Materiales de construcción</a:t>
            </a:r>
            <a:endParaRPr sz="1350"/>
          </a:p>
          <a:p>
            <a:pPr marL="457200" lvl="0" indent="-317500" algn="l" rtl="0">
              <a:spcBef>
                <a:spcPts val="0"/>
              </a:spcBef>
              <a:spcAft>
                <a:spcPts val="0"/>
              </a:spcAft>
              <a:buSzPts val="1400"/>
              <a:buAutoNum type="arabicPeriod"/>
            </a:pPr>
            <a:r>
              <a:rPr lang="en" sz="1350"/>
              <a:t>Impacto de la minería</a:t>
            </a:r>
            <a:endParaRPr sz="1350"/>
          </a:p>
          <a:p>
            <a:pPr marL="457200" lvl="0" indent="-317500" algn="l" rtl="0">
              <a:spcBef>
                <a:spcPts val="0"/>
              </a:spcBef>
              <a:spcAft>
                <a:spcPts val="0"/>
              </a:spcAft>
              <a:buSzPts val="1400"/>
              <a:buAutoNum type="arabicPeriod"/>
            </a:pPr>
            <a:r>
              <a:rPr lang="en" sz="1350"/>
              <a:t>Impacto industria portuaria</a:t>
            </a:r>
            <a:endParaRPr sz="1350"/>
          </a:p>
          <a:p>
            <a:pPr marL="457200" lvl="0" indent="-317500" algn="l" rtl="0">
              <a:spcBef>
                <a:spcPts val="0"/>
              </a:spcBef>
              <a:spcAft>
                <a:spcPts val="0"/>
              </a:spcAft>
              <a:buSzPts val="1400"/>
              <a:buAutoNum type="arabicPeriod"/>
            </a:pPr>
            <a:r>
              <a:rPr lang="en" sz="1350"/>
              <a:t>Acuerdos de producción limpia</a:t>
            </a:r>
            <a:endParaRPr sz="1350"/>
          </a:p>
        </p:txBody>
      </p:sp>
      <p:sp>
        <p:nvSpPr>
          <p:cNvPr id="104" name="Google Shape;104;p21"/>
          <p:cNvSpPr txBox="1">
            <a:spLocks noGrp="1"/>
          </p:cNvSpPr>
          <p:nvPr>
            <p:ph type="body" idx="2"/>
          </p:nvPr>
        </p:nvSpPr>
        <p:spPr>
          <a:xfrm>
            <a:off x="4572000" y="1228675"/>
            <a:ext cx="42603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50" dirty="0"/>
              <a:t>13.	Ecodiseño</a:t>
            </a:r>
            <a:br>
              <a:rPr lang="en" sz="1350" dirty="0"/>
            </a:br>
            <a:r>
              <a:rPr lang="en" sz="1350" dirty="0"/>
              <a:t>14.	Análisis del ciclo de vida</a:t>
            </a:r>
            <a:br>
              <a:rPr lang="en" sz="1350" dirty="0"/>
            </a:br>
            <a:r>
              <a:rPr lang="en" sz="1350" dirty="0"/>
              <a:t>15.	Análisis de decisión MCDA</a:t>
            </a:r>
            <a:br>
              <a:rPr lang="en" sz="1350" dirty="0"/>
            </a:br>
            <a:r>
              <a:rPr lang="en" sz="1350" dirty="0"/>
              <a:t>16.	Conceptos de economía circular</a:t>
            </a:r>
            <a:br>
              <a:rPr lang="en" sz="1350" dirty="0"/>
            </a:br>
            <a:r>
              <a:rPr lang="en" sz="1350" dirty="0"/>
              <a:t>17.	Análisis de flujo materiales</a:t>
            </a:r>
            <a:br>
              <a:rPr lang="en" sz="1350" dirty="0"/>
            </a:br>
            <a:r>
              <a:rPr lang="en" sz="1350" dirty="0"/>
              <a:t>18.	Ecología industrial</a:t>
            </a:r>
            <a:br>
              <a:rPr lang="en" sz="1350" dirty="0"/>
            </a:br>
            <a:r>
              <a:rPr lang="en" sz="1350" dirty="0"/>
              <a:t>19.	Modelos regenerativos</a:t>
            </a:r>
            <a:br>
              <a:rPr lang="en" sz="1350" dirty="0"/>
            </a:br>
            <a:r>
              <a:rPr lang="en" sz="1350" dirty="0"/>
              <a:t>20.	Doughnut economics</a:t>
            </a:r>
            <a:br>
              <a:rPr lang="en" sz="1350" dirty="0"/>
            </a:br>
            <a:r>
              <a:rPr lang="en" sz="1350" dirty="0"/>
              <a:t>21.	Estrategias corporativas</a:t>
            </a:r>
            <a:br>
              <a:rPr lang="en" sz="1350" dirty="0"/>
            </a:br>
            <a:r>
              <a:rPr lang="en" sz="1350" dirty="0"/>
              <a:t>22.	Gestión integrada Q-HSEC</a:t>
            </a:r>
            <a:br>
              <a:rPr lang="en" sz="1350" dirty="0"/>
            </a:br>
            <a:r>
              <a:rPr lang="en" sz="1350" dirty="0"/>
              <a:t>23.	Gestión de triple impacto</a:t>
            </a:r>
            <a:endParaRPr sz="1350" dirty="0"/>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1342</Words>
  <Application>Microsoft Office PowerPoint</Application>
  <PresentationFormat>On-screen Show (16:9)</PresentationFormat>
  <Paragraphs>153</Paragraphs>
  <Slides>36</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Amatic SC</vt:lpstr>
      <vt:lpstr>News701 BT</vt:lpstr>
      <vt:lpstr>Arial</vt:lpstr>
      <vt:lpstr>Source Code Pro</vt:lpstr>
      <vt:lpstr>Avenir LT Std 55 Roman</vt:lpstr>
      <vt:lpstr>Beach Day</vt:lpstr>
      <vt:lpstr>Ingeniería y Desarrollo Sostenible</vt:lpstr>
      <vt:lpstr>Contenidos</vt:lpstr>
      <vt:lpstr>1.  Presentación del profesor</vt:lpstr>
      <vt:lpstr>Rafael Quezada Gaete</vt:lpstr>
      <vt:lpstr>2. Reglas del curso</vt:lpstr>
      <vt:lpstr>¿Cómo funcionará el curso este semestre?</vt:lpstr>
      <vt:lpstr>3. Programa de clases</vt:lpstr>
      <vt:lpstr>Resultados de aprendizaje</vt:lpstr>
      <vt:lpstr>Programa de clases</vt:lpstr>
      <vt:lpstr>SCT - Sistema de Créditos Transferibles</vt:lpstr>
      <vt:lpstr>4. Evaluaciones</vt:lpstr>
      <vt:lpstr>Evaluaciones</vt:lpstr>
      <vt:lpstr>Evaluaciones</vt:lpstr>
      <vt:lpstr>Evaluaciones</vt:lpstr>
      <vt:lpstr>5. Ikigai</vt:lpstr>
      <vt:lpstr>PowerPoint Presentation</vt:lpstr>
      <vt:lpstr>PowerPoint Presentation</vt:lpstr>
      <vt:lpstr>Empleos Verdes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Grupos de trabajo</vt:lpstr>
      <vt:lpstr>Grupos de trabajo</vt:lpstr>
      <vt:lpstr>Diagnóstico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y Desarrollo Sostenible</dc:title>
  <cp:lastModifiedBy>Rafael Quezada Gaete</cp:lastModifiedBy>
  <cp:revision>2</cp:revision>
  <dcterms:modified xsi:type="dcterms:W3CDTF">2023-03-23T13:27:42Z</dcterms:modified>
</cp:coreProperties>
</file>